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2" r:id="rId3"/>
    <p:sldId id="277" r:id="rId4"/>
    <p:sldId id="282" r:id="rId5"/>
    <p:sldId id="257" r:id="rId6"/>
    <p:sldId id="260" r:id="rId7"/>
    <p:sldId id="263" r:id="rId8"/>
    <p:sldId id="264" r:id="rId9"/>
    <p:sldId id="284" r:id="rId10"/>
    <p:sldId id="288" r:id="rId11"/>
    <p:sldId id="285" r:id="rId12"/>
    <p:sldId id="265" r:id="rId13"/>
    <p:sldId id="259" r:id="rId14"/>
    <p:sldId id="261" r:id="rId15"/>
    <p:sldId id="266" r:id="rId16"/>
    <p:sldId id="286" r:id="rId17"/>
    <p:sldId id="269" r:id="rId18"/>
    <p:sldId id="267" r:id="rId19"/>
    <p:sldId id="268" r:id="rId20"/>
    <p:sldId id="271" r:id="rId21"/>
    <p:sldId id="272" r:id="rId22"/>
    <p:sldId id="281" r:id="rId23"/>
    <p:sldId id="273" r:id="rId24"/>
    <p:sldId id="274" r:id="rId25"/>
    <p:sldId id="283" r:id="rId26"/>
    <p:sldId id="270" r:id="rId27"/>
    <p:sldId id="287" r:id="rId28"/>
    <p:sldId id="275" r:id="rId29"/>
    <p:sldId id="276" r:id="rId30"/>
    <p:sldId id="280" r:id="rId31"/>
    <p:sldId id="278" r:id="rId32"/>
    <p:sldId id="279"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21" d="100"/>
          <a:sy n="121" d="100"/>
        </p:scale>
        <p:origin x="1904"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09T03:49:52.605"/>
    </inkml:context>
    <inkml:brush xml:id="br0">
      <inkml:brushProperty name="width" value="0.05" units="cm"/>
      <inkml:brushProperty name="height" value="0.05" units="cm"/>
      <inkml:brushProperty name="color" value="#E71224"/>
    </inkml:brush>
  </inkml:definitions>
  <inkml:trace contextRef="#ctx0" brushRef="#br0">541 0 24575,'-14'7'0,"-10"7"0,-15 13 0,-13 11 0,-5 10 0,-1 5 0,-8 14 0,26-22 0,-7 17 0,27-24 0,-6 9 0,2-3 0,2-5 0,4 1 0,8-16 0,-1 15 0,7-4 0,-1 13 0,2 1 0,3-10 0,4-6 0,3-2 0,9 9 0,13 11 0,15 9 0,16 3 0,-23-30 0,4-2 0,6-2 0,4-2 0,4-1 0,2-3 0,0-2 0,1-3 0,-4-4 0,0-2 0,39 3 0,-13-8 0,-11-6 0,-16-4 0,-12-3 0,-12-1 0,-9 1 0,-1 1 0,5 0 0,12 0 0,15 0 0,15 1 0,9 1 0,11 1 0,-3 0 0,-4 0 0,-10 0 0,-18 0 0,-14-1 0,-16 0 0,-10 0 0,-4-2 0,-1-1 0,0-2 0,2-2 0,-2-2 0,0-3 0,-2-5 0,-2-2 0,0-2 0,-3 2 0,-1 2 0,-2 1 0,-3-3 0,-4-7 0,-5-8 0,-3-5 0,0 1 0,-2 3 0,0 3 0,-6-2 0,-7-4 0,-6-1 0,-3 1 0,7 9 0,8 11 0,3 3 0,-8-1 0,-12-6 0,-15-6 0,-10-5 0,-7-3 0,-1-1 0,9 4 0,11 5 0,12 7 0,9 4 0,5 3 0,5 2 0,1 1 0,0 0 0,-2 0 0,-1-2 0,-1-2 0,3 2 0,8 4 0,7 6 0,7 3 0,2 0 0,-3-4 0,-6-9 0,-6-6 0,-1-5 0,3 3 0,7 9 0,5 7 0,3 5 0,1 2 0,-1 0 0,0 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09T03:50:00.626"/>
    </inkml:context>
    <inkml:brush xml:id="br0">
      <inkml:brushProperty name="width" value="0.05" units="cm"/>
      <inkml:brushProperty name="height" value="0.05" units="cm"/>
      <inkml:brushProperty name="color" value="#E71224"/>
    </inkml:brush>
  </inkml:definitions>
  <inkml:trace contextRef="#ctx0" brushRef="#br0">199 217 22623,'2'20'0,"-2"18"951,-5 34-951,-1-24 0,-2 3 164,-3 8 0,-1 2-164,-3 5 0,-2 2 83,1-1 0,-1 0-83,0-1 0,2 1 253,-2 16 1,3-3-254,5-30 0,2 1 0,-2 22 0,4 1 0,4-20 0,3 1 0,1 22 0,2 5 0,2 10 0,1 2 0,1 5 0,0-1 0,0-10 0,0-4 0,-3-15 0,0-6 0,1 23 0,-2-37 0,0-15 0,2-7 0,8 5 0,16 12 0,20 12 0,-14-24 0,5 0 0,10 3 0,4 0 0,7 0 0,4-2 0,4 1 0,2-1 0,2-1 0,0-2 0,-3-2 0,0-2 0,0-2 0,-1 0 0,-3-3 0,0-2 0,-2-1 0,-2-2 0,-4-1 0,-1-3 0,-4-2 0,0-3 0,-3-1 0,-1-2 0,46 0 0,3-2 0,-49-1 0,0-1 0,0 1 0,0-1 0,1 0 0,-1 1 0,1-2 0,0 0 0,47-9 0,-4-11 0,-10-14 0,-14-15 0,-9-21 0,-32 27 0,-2-4 0,1-9 0,0-2 0,-1-5 0,-1-2 0,-3 1 0,-2-1 0,-4 2 0,-2 1 0,-5 3 0,-2-1 0,-2 4 0,-3 0 0,-2 0 0,-2 1 0,-1 0 0,-4 0 0,-2 0 0,-3 0 0,-4-4 0,-4-1 0,-2 1 0,-2 0 0,-4-2 0,-1 0 0,-2 1 0,0 1 0,-2 4 0,0 2 0,-3 1 0,-1 2 0,-1 1 0,-1 2 0,0 2 0,-1 0 0,2 2 0,0 2 0,1 2 0,0 1 0,-31-29 0,28 35 0,0 1 0,-4 0 0,-1 0 0,-1 1 0,-1 0 0,-3-2 0,0-1 0,2 3 0,0-1 0,-1-1 0,0 1 0,0-1 0,-1 1 0,-10-7 0,2 2 0,-19-13 0,21 15 0,3 2 0,-4-2 0,-3 0 0,16 12 0,21 15 0,3 4 0,0 3 0,0 2 0,-3 0 0,-5 1 0,-8 2 0,-11 0 0,-9 1 0,-5 0 0,0 0 0,4 0 0,0 0 0,4 1 0,2 1 0,8 2 0,8 1 0,8 1 0,6-2 0,2 2 0,2-1 0,1 1 0,-2 1 0,1 1 0,-2-1 0,2 0 0,0-1 0,1 0 0,1 0 0,3 0 0,2-1 0,3-3 0,2-3 0,3-1 0,0-2 0,-1 0 0,-1 0 0,-2 0 0,-1-1 0,1 0 0,2 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09T03:50:03.511"/>
    </inkml:context>
    <inkml:brush xml:id="br0">
      <inkml:brushProperty name="width" value="0.05" units="cm"/>
      <inkml:brushProperty name="height" value="0.05" units="cm"/>
      <inkml:brushProperty name="color" value="#E71224"/>
    </inkml:brush>
  </inkml:definitions>
  <inkml:trace contextRef="#ctx0" brushRef="#br0">421 0 24575,'-6'16'0,"-4"5"0,-9 10 0,-11 12 0,-12 13 0,-11 7 0,-3 2 0,1 0 0,8-2 0,8 2 0,10 2 0,10 2 0,8 0 0,6-3 0,7-4 0,6-3 0,10-1 0,13-3 0,15-4 0,16-3 0,13-5 0,6-8 0,-2-9 0,-11-12 0,-11-7 0,-7-6 0,-5-1 0,1-1 0,0-1 0,3-3 0,2-5 0,2-8 0,-1-6 0,-4-5 0,-8-2 0,-8-2 0,-8-4 0,-9-5 0,-5-12 0,-5-10 0,-6-8 0,-4 0 0,-5 6 0,-5 9 0,0 8 0,-2-1 0,-1-1 0,-1-1 0,-2 0 0,-2 1 0,-2 0 0,-4 1 0,-2 5 0,0 7 0,4 8 0,5 11 0,4 8 0,5 5 0,0 2 0,-1 1 0,-3 0 0,-2-1 0,-2 1 0,-1-1 0,2 1 0,3 1 0,6 2 0,1 3 0,0 4 0,-1 1 0,1 0 0,5-3 0,1-1 0,1 0 0,-2 3 0,-1 0 0,-1-1 0,3-3 0,-3-3 0,3-1 0,0-1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09T03:50:11.233"/>
    </inkml:context>
    <inkml:brush xml:id="br0">
      <inkml:brushProperty name="width" value="0.05" units="cm"/>
      <inkml:brushProperty name="height" value="0.05" units="cm"/>
      <inkml:brushProperty name="color" value="#E71224"/>
    </inkml:brush>
  </inkml:definitions>
  <inkml:trace contextRef="#ctx0" brushRef="#br0">661 0 24575,'-15'6'0,"-15"11"0,-23 18 0,-29 21 0,31-19 0,-1 3 0,-2 3 0,0 3 0,4 1 0,3 1 0,8-2 0,4-1 0,-17 40 0,20-9 0,18-7 0,16-1 0,16-3 0,14-3 0,10-8 0,6-8 0,11-5 0,25 1 0,-31-20 0,4-2 0,18 2 0,5-3 0,9-2 0,2-3 0,-4-4 0,-2-2 0,-8-3 0,-7-2 0,21-4 0,-42-6 0,-23-15 0,-13-17 0,-4-16 0,-4-9 0,-5 0 0,-8 3 0,-7 0 0,-8 0 0,-4-2 0,-1-2 0,0-2 0,1-5 0,0 0 0,-3 1 0,-3 5 0,-3 8 0,2 10 0,6 12 0,7 12 0,6 10 0,3 6 0,4 3 0,4 3 0,0 0 0,-2-2 0,-2-3 0,-3-3 0,0 0 0,3-1 0,2 5 0,1 2 0,-1 2 0,-4 0 0,0 1 0,0 0 0,3 0 0,3 1 0,2 0 0,-1 0 0,2-1 0,0 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09T03:50:14.286"/>
    </inkml:context>
    <inkml:brush xml:id="br0">
      <inkml:brushProperty name="width" value="0.05" units="cm"/>
      <inkml:brushProperty name="height" value="0.05" units="cm"/>
      <inkml:brushProperty name="color" value="#E71224"/>
    </inkml:brush>
  </inkml:definitions>
  <inkml:trace contextRef="#ctx0" brushRef="#br0">1320 0 11700,'-52'14'0,"-36"14"2126,23-6 0,-7 5-2126,4 1 0,-4 3 0,-3 4 0,-9 6 0,-2 4 0,2 3 0,1 2 0,1 3 0,5 2 0,9-3 0,4 3 0,8 0 0,-4 17 0,15 0 0,19-10 0,14 0 1184,14 2 1,13 1-1185,15 5 0,12-1 0,-3-18 0,7-1 0,6-2 89,14 4 0,7-2 1,5-5-90,-8-12 0,4-3 0,4-4 0,3-3 312,-2-5 1,3-2 0,3-3 0,2-2 0,0-2-313,5-2 0,2-2 0,1-3 0,0-1 0,-2-2 0,-1-2 0,-1-1 0,0-2 0,-2-2 0,-2-1 0,7-2 0,-2-3 0,-4-1 0,-6-2 138,-4-3 1,-7-2 0,-7-3-139,1-8 0,-12-3 0,2-24 0,-31 6 1238,-14 3-1238,-9 3 2768,-7-1-2768,-8-4 0,-10-2 0,-8-2 0,-4 0 0,-4 2 0,-6-4 0,-8-2 0,-11-3 0,25 31 0,-3 0 0,-11-2 0,-6 2 0,-15-4 0,-6 2 0,19 10 0,-3 0 0,0 2 0,-3-1 0,0 2 0,2 0 0,-22-6 0,6 3 0,21 7 0,7 3 0,-7-2 0,35 12 0,16 4 0,1 4 0,-2 1 0,-2 2 0,2-1 0,3-2 0,2-2 0,-3-1 0,-10-2 0,-13 0 0,-14-1 0,-4 1 0,7 0 0,14 0 0,16 0 0,8-2 0,1-2 0,-2-5 0,-3-1 0,1 0 0,0 2 0,3 4 0,2 3 0,0 0 0,-3 1 0,3 1 0,-2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06T02:34:08.591"/>
    </inkml:context>
    <inkml:brush xml:id="br0">
      <inkml:brushProperty name="width" value="0.05" units="cm"/>
      <inkml:brushProperty name="height" value="0.05" units="cm"/>
      <inkml:brushProperty name="color" value="#E71224"/>
    </inkml:brush>
  </inkml:definitions>
  <inkml:trace contextRef="#ctx0" brushRef="#br0">1076 0 24575,'-25'7'0,"-59"12"0,-3 4 0,-12 4 0,23-5 0,-4 2 0,1 0 0,1 1 0,0 1 0,5 0 0,-17 9 0,13 0 0,1 10 0,35-7 0,19 0 0,12 6 0,10 14 0,19 13 0,4-28 0,9-2 0,20 5 0,12-3 0,-3-12 0,8-3 0,3-2-494,18 2 0,6-3 0,2-3 494,-17-6 0,1-2 0,1-1 0,0-1 0,0-1 0,1-1 0,-1-1 0,-1-1 0,-5-1 0,-1-1 0,-1-1 0,-1 0 0,18 1 0,0-1 0,-2 0-264,-3-1 0,-1 0 0,-1 0 264,-3 1 0,0 0 0,-1 0 0,0 1 0,0 0 0,0 1 0,-2-1 0,0 1 0,-1-1 0,-1 0 0,0 1 0,-1-2-123,-2 0 1,0 0-1,-1-2 123,-3 1 0,-1-1 0,-1-1 0,29 1 0,-2-1 0,-5 0 0,-2-1 0,-11 0 0,-3-1 696,-13 1 0,-2-2-696,39 1 836,-13-1-836,-5 0 414,-9-2-414,-16-1 0,-20-2 0,-16-2 0,-9-1 0,-6-4 0,-3-6 0,-4-7 0,-3-7 0,-3-3 0,-3-4 0,-2-3 0,-1-1 0,-3-4 0,-2-1 0,-3-2 0,-5-1 0,-4-2 0,-3 2 0,1 6 0,0 6 0,3 5 0,-4 0 0,-18-10 0,18 16 0,-17-8 0,20 19 0,-18-6 0,-21 0 0,22 10 0,-4 1 0,-10-1 0,-4 1 0,-10 0 0,-1 1 0,-5 0 0,0 1 0,0 0 0,0 1 0,1-1 0,2 0 0,3 1 0,2-1 0,7 2 0,2 1 0,6 2 0,3 1 0,-43-1 0,12 5 0,8 1 0,-17 1 0,42-1 0,-3 1 0,-3-1 0,0-1 0,0 1 0,1 0 0,-34-2 0,15-1 0,5-1 0,1 0 0,2 2 0,10 1 0,11 0 0,6 1 0,-7 0 0,-8 1 0,-9 0 0,-5 0 0,8 0 0,9-1 0,15 1 0,16-1 0,11 0 0,6 0 0,2 0 0,-2 0 0,-1 0 0,1 0 0,3 0 0,0 0 0,2 2 0,2-1 0,0 1 0,0-1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06T02:35:21.152"/>
    </inkml:context>
    <inkml:brush xml:id="br0">
      <inkml:brushProperty name="width" value="0.1" units="cm"/>
      <inkml:brushProperty name="height" value="0.1" units="cm"/>
      <inkml:brushProperty name="color" value="#E71224"/>
    </inkml:brush>
  </inkml:definitions>
  <inkml:trace contextRef="#ctx0" brushRef="#br0">0 16 24575,'26'-8'0,"4"3"0,-9 3 0,-4 2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1-06T02:37:27.537"/>
    </inkml:context>
    <inkml:brush xml:id="br0">
      <inkml:brushProperty name="width" value="0.1" units="cm"/>
      <inkml:brushProperty name="height" value="0.1" units="cm"/>
      <inkml:brushProperty name="color" value="#E71224"/>
    </inkml:brush>
  </inkml:definitions>
  <inkml:trace contextRef="#ctx0" brushRef="#br0">1327 102 17688,'-26'0'0,"-21"1"3092,-40 1-3092,24 1 0,-5 2 0,-16 1 0,-2 3 0,-2 1 0,0 3 590,9 1 0,5 1-590,15 0 0,6 1 620,-20 13-620,24-1 1995,10 3-1995,2 4 0,-1 4 0,-1 3 0,3-1 0,5-5 0,5-4 0,7-3 0,5 2 0,4 2 0,2 5 0,3 10 0,4 15 0,10 16 0,20 16 0,-2-43 0,6-1 0,13 0 0,9-3 0,16-1 0,9-6 0,-16-15 0,4-5 0,3-2-361,11-3 1,4-4 0,2-2 360,-15-3 0,3-2 0,1 0 0,1-2-422,5 0 1,1-1-1,0 0 1,1 0 421,2-1 0,0 1 0,0-1 0,0 1 0,-3 0 0,0 1 0,-2 0 0,0 0 0,-5 0 0,-2 1 0,0 0 0,-2 0-166,16 2 1,-3 0 0,-1 0 165,-7 0 0,-3 0 0,0 1 0,-2-1 0,-1-1 0,0 1 0,1 0 0,0 0 0,1-1 0,1 0 0,1 0 0,0 0 0,3-1 0,0 0 0,1 0 0,-1-1 0,0 0 0,-1-1 0,-3-1 0,-1 1 0,-1-1 0,29 0 0,-5 0 0,-16-1 0,-5-1 0,-15 0 0,-6-1 958,26-5-958,-26-1 1731,-11 1-1731,-3-1 574,5 0-574,14-5 0,15-4 0,9-6 0,4-4 0,-7-3 0,-16 1 0,-18 3 0,-18 1 0,-11-1 0,-7-3 0,-7-8 0,-10-14 0,-13-11 0,-15-7 0,-13-1 0,-6 7 0,-4 10 0,-3 9 0,-9 7 0,-24 2 0,30 17 0,-7 0 0,-14 0 0,-5-1 0,24 7 0,-1 0 0,0 1 0,-31-6 0,2 1 0,10 2 0,2-1 0,8 1 0,3 0 0,3-1 0,0 0 0,-3-1 0,-1 0 0,-4 0 0,-2-1 0,-7 0 0,-3-1 0,19 5 0,-3 0 0,-2-1-495,-13-1 0,-4-1 0,-2 1 495,15 2 0,-2 0 0,0 0 0,-1 1 0,-2-1 0,-1 0 0,0 0 0,2 0 0,5 2 0,0-1 0,2 1 0,3 0 0,-13-2 0,4 1 0,3 1 0,-16-3 0,6 2 0,18 3 0,3 1 0,10 2 0,1 2 0,2 1 0,-1 0 0,-5 1 0,-2 0 0,-6 0 0,-2-1 742,-3 1 1,0-1-743,1-1 0,1 1 0,8-1 0,4 0 0,-30-3 0,36 3 0,32 2 0,15 2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190.png>
</file>

<file path=ppt/media/image2.png>
</file>

<file path=ppt/media/image20.png>
</file>

<file path=ppt/media/image200.png>
</file>

<file path=ppt/media/image21.png>
</file>

<file path=ppt/media/image22.png>
</file>

<file path=ppt/media/image220.png>
</file>

<file path=ppt/media/image23.png>
</file>

<file path=ppt/media/image24.png>
</file>

<file path=ppt/media/image25.jpeg>
</file>

<file path=ppt/media/image26.jpeg>
</file>

<file path=ppt/media/image27.jpg>
</file>

<file path=ppt/media/image28.jpg>
</file>

<file path=ppt/media/image29.JPG>
</file>

<file path=ppt/media/image3.png>
</file>

<file path=ppt/media/image30.JPG>
</file>

<file path=ppt/media/image31.jpeg>
</file>

<file path=ppt/media/image32.png>
</file>

<file path=ppt/media/image33.svg>
</file>

<file path=ppt/media/image34.jpeg>
</file>

<file path=ppt/media/image35.jpe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svg>
</file>

<file path=ppt/media/image47.png>
</file>

<file path=ppt/media/image48.png>
</file>

<file path=ppt/media/image49.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E2CA623-5397-A643-97B6-CFF3EE6FB51B}"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265989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2CA623-5397-A643-97B6-CFF3EE6FB51B}"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1080339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2CA623-5397-A643-97B6-CFF3EE6FB51B}"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2890802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2CA623-5397-A643-97B6-CFF3EE6FB51B}"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1576606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2CA623-5397-A643-97B6-CFF3EE6FB51B}"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1013794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E2CA623-5397-A643-97B6-CFF3EE6FB51B}" type="datetimeFigureOut">
              <a:rPr lang="en-US" smtClean="0"/>
              <a:t>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3034159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E2CA623-5397-A643-97B6-CFF3EE6FB51B}" type="datetimeFigureOut">
              <a:rPr lang="en-US" smtClean="0"/>
              <a:t>1/9/23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3616870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E2CA623-5397-A643-97B6-CFF3EE6FB51B}" type="datetimeFigureOut">
              <a:rPr lang="en-US" smtClean="0"/>
              <a:t>1/9/23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1084868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2CA623-5397-A643-97B6-CFF3EE6FB51B}" type="datetimeFigureOut">
              <a:rPr lang="en-US" smtClean="0"/>
              <a:t>1/9/23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1823383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E2CA623-5397-A643-97B6-CFF3EE6FB51B}" type="datetimeFigureOut">
              <a:rPr lang="en-US" smtClean="0"/>
              <a:t>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2397598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E2CA623-5397-A643-97B6-CFF3EE6FB51B}" type="datetimeFigureOut">
              <a:rPr lang="en-US" smtClean="0"/>
              <a:t>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673B44-B33D-3A42-8C62-2A96A1125753}" type="slidenum">
              <a:rPr lang="en-US" smtClean="0"/>
              <a:t>‹#›</a:t>
            </a:fld>
            <a:endParaRPr lang="en-US"/>
          </a:p>
        </p:txBody>
      </p:sp>
    </p:spTree>
    <p:extLst>
      <p:ext uri="{BB962C8B-B14F-4D97-AF65-F5344CB8AC3E}">
        <p14:creationId xmlns:p14="http://schemas.microsoft.com/office/powerpoint/2010/main" val="41933287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2CA623-5397-A643-97B6-CFF3EE6FB51B}" type="datetimeFigureOut">
              <a:rPr lang="en-US" smtClean="0"/>
              <a:t>1/9/23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673B44-B33D-3A42-8C62-2A96A1125753}" type="slidenum">
              <a:rPr lang="en-US" smtClean="0"/>
              <a:t>‹#›</a:t>
            </a:fld>
            <a:endParaRPr lang="en-US"/>
          </a:p>
        </p:txBody>
      </p:sp>
    </p:spTree>
    <p:extLst>
      <p:ext uri="{BB962C8B-B14F-4D97-AF65-F5344CB8AC3E}">
        <p14:creationId xmlns:p14="http://schemas.microsoft.com/office/powerpoint/2010/main" val="19488196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jpeg"/><Relationship Id="rId7" Type="http://schemas.openxmlformats.org/officeDocument/2006/relationships/image" Target="../media/image30.JPG"/><Relationship Id="rId2" Type="http://schemas.openxmlformats.org/officeDocument/2006/relationships/image" Target="../media/image25.jpeg"/><Relationship Id="rId1" Type="http://schemas.openxmlformats.org/officeDocument/2006/relationships/slideLayout" Target="../slideLayouts/slideLayout2.xml"/><Relationship Id="rId6" Type="http://schemas.openxmlformats.org/officeDocument/2006/relationships/image" Target="../media/image29.JPG"/><Relationship Id="rId5" Type="http://schemas.openxmlformats.org/officeDocument/2006/relationships/image" Target="../media/image28.jpg"/><Relationship Id="rId4" Type="http://schemas.openxmlformats.org/officeDocument/2006/relationships/image" Target="../media/image27.jpg"/></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Layout" Target="../slideLayouts/slideLayout2.xml"/><Relationship Id="rId4" Type="http://schemas.openxmlformats.org/officeDocument/2006/relationships/image" Target="../media/image33.svg"/></Relationships>
</file>

<file path=ppt/slides/_rels/slide14.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1.jpe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27.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1.jpeg"/><Relationship Id="rId1" Type="http://schemas.openxmlformats.org/officeDocument/2006/relationships/slideLayout" Target="../slideLayouts/slideLayout2.xml"/><Relationship Id="rId4" Type="http://schemas.openxmlformats.org/officeDocument/2006/relationships/image" Target="../media/image46.svg"/></Relationships>
</file>

<file path=ppt/slides/_rels/slide28.xml.rels><?xml version="1.0" encoding="UTF-8" standalone="yes"?>
<Relationships xmlns="http://schemas.openxmlformats.org/package/2006/relationships"><Relationship Id="rId3" Type="http://schemas.openxmlformats.org/officeDocument/2006/relationships/hyperlink" Target="https://twitter.com/PHDcomics?ref_src=twsrc%5Egoogle%7Ctwcamp%5Eserp%7Ctwgr%5Eauthor" TargetMode="External"/><Relationship Id="rId2" Type="http://schemas.openxmlformats.org/officeDocument/2006/relationships/hyperlink" Target="https://legogradstudent.tumblr.com" TargetMode="External"/><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29.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mailto:Rfitzgerald@umac.mo"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customXml" Target="../ink/ink2.xml"/><Relationship Id="rId13" Type="http://schemas.openxmlformats.org/officeDocument/2006/relationships/image" Target="../media/image13.png"/><Relationship Id="rId3" Type="http://schemas.openxmlformats.org/officeDocument/2006/relationships/image" Target="../media/image6.png"/><Relationship Id="rId7" Type="http://schemas.openxmlformats.org/officeDocument/2006/relationships/image" Target="../media/image9.png"/><Relationship Id="rId12"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customXml" Target="../ink/ink1.xml"/><Relationship Id="rId11" Type="http://schemas.openxmlformats.org/officeDocument/2006/relationships/image" Target="../media/image11.png"/><Relationship Id="rId5" Type="http://schemas.openxmlformats.org/officeDocument/2006/relationships/image" Target="../media/image8.png"/><Relationship Id="rId10" Type="http://schemas.openxmlformats.org/officeDocument/2006/relationships/customXml" Target="../ink/ink3.xml"/><Relationship Id="rId4" Type="http://schemas.openxmlformats.org/officeDocument/2006/relationships/image" Target="../media/image7.png"/><Relationship Id="rId9"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image" Target="../media/image15.png"/><Relationship Id="rId7"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customXml" Target="../ink/ink4.xml"/><Relationship Id="rId11" Type="http://schemas.openxmlformats.org/officeDocument/2006/relationships/image" Target="../media/image21.png"/><Relationship Id="rId5" Type="http://schemas.openxmlformats.org/officeDocument/2006/relationships/image" Target="../media/image17.png"/><Relationship Id="rId10" Type="http://schemas.openxmlformats.org/officeDocument/2006/relationships/image" Target="../media/image20.png"/><Relationship Id="rId4" Type="http://schemas.openxmlformats.org/officeDocument/2006/relationships/image" Target="../media/image16.png"/><Relationship Id="rId9" Type="http://schemas.openxmlformats.org/officeDocument/2006/relationships/image" Target="../media/image19.png"/></Relationships>
</file>

<file path=ppt/slides/_rels/slide9.xml.rels><?xml version="1.0" encoding="UTF-8" standalone="yes"?>
<Relationships xmlns="http://schemas.openxmlformats.org/package/2006/relationships"><Relationship Id="rId8" Type="http://schemas.openxmlformats.org/officeDocument/2006/relationships/image" Target="../media/image220.png"/><Relationship Id="rId3" Type="http://schemas.openxmlformats.org/officeDocument/2006/relationships/image" Target="../media/image190.png"/><Relationship Id="rId7" Type="http://schemas.openxmlformats.org/officeDocument/2006/relationships/customXml" Target="../ink/ink8.xml"/><Relationship Id="rId2" Type="http://schemas.openxmlformats.org/officeDocument/2006/relationships/customXml" Target="../ink/ink6.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00.png"/><Relationship Id="rId4" Type="http://schemas.openxmlformats.org/officeDocument/2006/relationships/customXml" Target="../ink/ink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285C4C12-0079-A238-4BEB-E5AEE1681DB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7270" r="17516" b="-1"/>
          <a:stretch/>
        </p:blipFill>
        <p:spPr>
          <a:xfrm>
            <a:off x="-2285" y="10"/>
            <a:ext cx="9143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22960" y="325550"/>
            <a:ext cx="7543800" cy="3574778"/>
          </a:xfrm>
          <a:effectLst>
            <a:outerShdw blurRad="50800" dist="38100" dir="2700000" algn="tl" rotWithShape="0">
              <a:prstClr val="black">
                <a:alpha val="40000"/>
              </a:prstClr>
            </a:outerShdw>
          </a:effectLst>
        </p:spPr>
        <p:txBody>
          <a:bodyPr>
            <a:normAutofit/>
          </a:bodyPr>
          <a:lstStyle/>
          <a:p>
            <a:r>
              <a:rPr lang="en-US" sz="4500" b="1">
                <a:solidFill>
                  <a:srgbClr val="FFFFFF"/>
                </a:solidFill>
                <a:latin typeface="Times New Roman"/>
                <a:cs typeface="Times New Roman"/>
              </a:rPr>
              <a:t>ACADEMIC WRITING AND SCHOLARSHIP</a:t>
            </a:r>
            <a:br>
              <a:rPr lang="en-US" sz="4500" b="1">
                <a:solidFill>
                  <a:srgbClr val="FFFFFF"/>
                </a:solidFill>
              </a:rPr>
            </a:br>
            <a:r>
              <a:rPr lang="en-US" sz="4500">
                <a:solidFill>
                  <a:srgbClr val="FFFFFF"/>
                </a:solidFill>
              </a:rPr>
              <a:t>SSGC8807</a:t>
            </a:r>
          </a:p>
        </p:txBody>
      </p:sp>
      <p:sp>
        <p:nvSpPr>
          <p:cNvPr id="3" name="Subtitle 2"/>
          <p:cNvSpPr>
            <a:spLocks noGrp="1"/>
          </p:cNvSpPr>
          <p:nvPr>
            <p:ph type="subTitle" idx="1"/>
          </p:nvPr>
        </p:nvSpPr>
        <p:spPr>
          <a:xfrm>
            <a:off x="825038" y="4072043"/>
            <a:ext cx="7543800" cy="1282707"/>
          </a:xfrm>
          <a:effectLst>
            <a:outerShdw blurRad="50800" dist="38100" dir="2700000" algn="tl" rotWithShape="0">
              <a:prstClr val="black">
                <a:alpha val="40000"/>
              </a:prstClr>
            </a:outerShdw>
          </a:effectLst>
        </p:spPr>
        <p:txBody>
          <a:bodyPr>
            <a:normAutofit/>
          </a:bodyPr>
          <a:lstStyle/>
          <a:p>
            <a:pPr>
              <a:lnSpc>
                <a:spcPct val="90000"/>
              </a:lnSpc>
            </a:pPr>
            <a:r>
              <a:rPr lang="en-US" sz="2500" i="1">
                <a:solidFill>
                  <a:srgbClr val="FFFFFF"/>
                </a:solidFill>
              </a:rPr>
              <a:t>Or, Why We Write</a:t>
            </a:r>
          </a:p>
          <a:p>
            <a:pPr>
              <a:lnSpc>
                <a:spcPct val="90000"/>
              </a:lnSpc>
            </a:pPr>
            <a:endParaRPr lang="en-US" sz="2500" i="1">
              <a:solidFill>
                <a:srgbClr val="FFFFFF"/>
              </a:solidFill>
            </a:endParaRPr>
          </a:p>
          <a:p>
            <a:pPr>
              <a:lnSpc>
                <a:spcPct val="90000"/>
              </a:lnSpc>
            </a:pPr>
            <a:r>
              <a:rPr lang="en-US" sz="2500" i="1">
                <a:solidFill>
                  <a:srgbClr val="FFFFFF"/>
                </a:solidFill>
              </a:rPr>
              <a:t>Richard Fitzgerald </a:t>
            </a:r>
          </a:p>
        </p:txBody>
      </p:sp>
    </p:spTree>
    <p:extLst>
      <p:ext uri="{BB962C8B-B14F-4D97-AF65-F5344CB8AC3E}">
        <p14:creationId xmlns:p14="http://schemas.microsoft.com/office/powerpoint/2010/main" val="1613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09D8A-8BC1-22CE-440C-5C0B6633C5BF}"/>
              </a:ext>
            </a:extLst>
          </p:cNvPr>
          <p:cNvSpPr>
            <a:spLocks noGrp="1"/>
          </p:cNvSpPr>
          <p:nvPr>
            <p:ph type="title"/>
          </p:nvPr>
        </p:nvSpPr>
        <p:spPr/>
        <p:txBody>
          <a:bodyPr>
            <a:normAutofit/>
          </a:bodyPr>
          <a:lstStyle/>
          <a:p>
            <a:r>
              <a:rPr lang="en-MO" sz="2800" dirty="0">
                <a:latin typeface="Times New Roman" panose="02020603050405020304" pitchFamily="18" charset="0"/>
                <a:cs typeface="Times New Roman" panose="02020603050405020304" pitchFamily="18" charset="0"/>
              </a:rPr>
              <a:t>Journal Editor of </a:t>
            </a:r>
            <a:r>
              <a:rPr lang="en-MO" sz="2800" i="1" dirty="0">
                <a:latin typeface="Times New Roman" panose="02020603050405020304" pitchFamily="18" charset="0"/>
                <a:cs typeface="Times New Roman" panose="02020603050405020304" pitchFamily="18" charset="0"/>
              </a:rPr>
              <a:t>DCM</a:t>
            </a:r>
            <a:r>
              <a:rPr lang="en-MO" sz="2800" dirty="0">
                <a:latin typeface="Times New Roman" panose="02020603050405020304" pitchFamily="18" charset="0"/>
                <a:cs typeface="Times New Roman" panose="02020603050405020304" pitchFamily="18" charset="0"/>
              </a:rPr>
              <a:t> 2018-2021</a:t>
            </a:r>
          </a:p>
        </p:txBody>
      </p:sp>
      <p:pic>
        <p:nvPicPr>
          <p:cNvPr id="5" name="Content Placeholder 4" descr="A picture containing graphical user interface&#10;&#10;Description automatically generated">
            <a:extLst>
              <a:ext uri="{FF2B5EF4-FFF2-40B4-BE49-F238E27FC236}">
                <a16:creationId xmlns:a16="http://schemas.microsoft.com/office/drawing/2014/main" id="{8E2463A1-B4ED-ED6E-8BBE-3D48B008A313}"/>
              </a:ext>
            </a:extLst>
          </p:cNvPr>
          <p:cNvPicPr>
            <a:picLocks noGrp="1" noChangeAspect="1"/>
          </p:cNvPicPr>
          <p:nvPr>
            <p:ph idx="1"/>
          </p:nvPr>
        </p:nvPicPr>
        <p:blipFill>
          <a:blip r:embed="rId2"/>
          <a:stretch>
            <a:fillRect/>
          </a:stretch>
        </p:blipFill>
        <p:spPr>
          <a:xfrm>
            <a:off x="789971" y="1748030"/>
            <a:ext cx="2551762" cy="3666742"/>
          </a:xfrm>
        </p:spPr>
      </p:pic>
      <p:sp>
        <p:nvSpPr>
          <p:cNvPr id="6" name="TextBox 5">
            <a:extLst>
              <a:ext uri="{FF2B5EF4-FFF2-40B4-BE49-F238E27FC236}">
                <a16:creationId xmlns:a16="http://schemas.microsoft.com/office/drawing/2014/main" id="{FBA2EA40-343B-DB06-50C0-0EC0B7ECC615}"/>
              </a:ext>
            </a:extLst>
          </p:cNvPr>
          <p:cNvSpPr txBox="1"/>
          <p:nvPr/>
        </p:nvSpPr>
        <p:spPr>
          <a:xfrm>
            <a:off x="4036530" y="1748030"/>
            <a:ext cx="4003884" cy="3970318"/>
          </a:xfrm>
          <a:prstGeom prst="rect">
            <a:avLst/>
          </a:prstGeom>
          <a:noFill/>
        </p:spPr>
        <p:txBody>
          <a:bodyPr wrap="square" rtlCol="0">
            <a:spAutoFit/>
          </a:bodyPr>
          <a:lstStyle/>
          <a:p>
            <a:r>
              <a:rPr lang="en-MO" dirty="0"/>
              <a:t>SSCI </a:t>
            </a:r>
          </a:p>
          <a:p>
            <a:r>
              <a:rPr lang="en-MO" dirty="0"/>
              <a:t>400 Submissions a Year</a:t>
            </a:r>
          </a:p>
          <a:p>
            <a:r>
              <a:rPr lang="en-MO" dirty="0"/>
              <a:t>Acceptance Rate 12%</a:t>
            </a:r>
          </a:p>
          <a:p>
            <a:endParaRPr lang="en-MO" dirty="0"/>
          </a:p>
          <a:p>
            <a:r>
              <a:rPr lang="en-MO" dirty="0"/>
              <a:t>Various Talks, and Presentations, many in China, about Academic Publishing. </a:t>
            </a:r>
          </a:p>
          <a:p>
            <a:endParaRPr lang="en-MO" dirty="0"/>
          </a:p>
          <a:p>
            <a:r>
              <a:rPr lang="en-GB" dirty="0"/>
              <a:t>19</a:t>
            </a:r>
            <a:r>
              <a:rPr lang="en-GB" baseline="30000" dirty="0"/>
              <a:t>th</a:t>
            </a:r>
            <a:r>
              <a:rPr lang="en-GB" dirty="0"/>
              <a:t> January. Pre Workshop on Academic Publications - MEDCOM 2023 (Online)</a:t>
            </a:r>
          </a:p>
          <a:p>
            <a:endParaRPr lang="en-GB" dirty="0"/>
          </a:p>
          <a:p>
            <a:r>
              <a:rPr lang="en-GB" i="0" u="none" strike="noStrike" dirty="0">
                <a:effectLst/>
                <a:latin typeface="Times New Roman" panose="02020603050405020304" pitchFamily="18" charset="0"/>
                <a:cs typeface="Times New Roman" panose="02020603050405020304" pitchFamily="18" charset="0"/>
              </a:rPr>
              <a:t>The 8</a:t>
            </a:r>
            <a:r>
              <a:rPr lang="en-GB" i="0" u="none" strike="noStrike" baseline="30000" dirty="0">
                <a:effectLst/>
                <a:latin typeface="Times New Roman" panose="02020603050405020304" pitchFamily="18" charset="0"/>
                <a:cs typeface="Times New Roman" panose="02020603050405020304" pitchFamily="18" charset="0"/>
              </a:rPr>
              <a:t>th</a:t>
            </a:r>
            <a:r>
              <a:rPr lang="en-GB" i="0" u="none" strike="noStrike" dirty="0">
                <a:effectLst/>
                <a:latin typeface="Times New Roman" panose="02020603050405020304" pitchFamily="18" charset="0"/>
                <a:cs typeface="Times New Roman" panose="02020603050405020304" pitchFamily="18" charset="0"/>
              </a:rPr>
              <a:t> World Conference on</a:t>
            </a:r>
            <a:br>
              <a:rPr lang="en-GB" i="0" u="none" strike="noStrike" dirty="0">
                <a:effectLst/>
                <a:latin typeface="Times New Roman" panose="02020603050405020304" pitchFamily="18" charset="0"/>
                <a:cs typeface="Times New Roman" panose="02020603050405020304" pitchFamily="18" charset="0"/>
              </a:rPr>
            </a:br>
            <a:r>
              <a:rPr lang="en-GB" i="0" u="none" strike="noStrike" dirty="0">
                <a:effectLst/>
                <a:latin typeface="Times New Roman" panose="02020603050405020304" pitchFamily="18" charset="0"/>
                <a:cs typeface="Times New Roman" panose="02020603050405020304" pitchFamily="18" charset="0"/>
              </a:rPr>
              <a:t>Media and Mass Communication 2023</a:t>
            </a:r>
          </a:p>
          <a:p>
            <a:endParaRPr lang="en-MO" dirty="0"/>
          </a:p>
          <a:p>
            <a:endParaRPr lang="en-MO" dirty="0"/>
          </a:p>
        </p:txBody>
      </p:sp>
    </p:spTree>
    <p:extLst>
      <p:ext uri="{BB962C8B-B14F-4D97-AF65-F5344CB8AC3E}">
        <p14:creationId xmlns:p14="http://schemas.microsoft.com/office/powerpoint/2010/main" val="2516163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E53C81-C89F-F02B-6AFF-6F6C50D7051D}"/>
              </a:ext>
            </a:extLst>
          </p:cNvPr>
          <p:cNvSpPr>
            <a:spLocks noGrp="1"/>
          </p:cNvSpPr>
          <p:nvPr>
            <p:ph type="title"/>
          </p:nvPr>
        </p:nvSpPr>
        <p:spPr>
          <a:xfrm>
            <a:off x="429369" y="238539"/>
            <a:ext cx="8263890" cy="1434415"/>
          </a:xfrm>
        </p:spPr>
        <p:txBody>
          <a:bodyPr anchor="b">
            <a:normAutofit/>
          </a:bodyPr>
          <a:lstStyle/>
          <a:p>
            <a:r>
              <a:rPr lang="en-MO" sz="4700"/>
              <a:t>Recent Publications</a:t>
            </a:r>
          </a:p>
        </p:txBody>
      </p:sp>
      <p:sp>
        <p:nvSpPr>
          <p:cNvPr id="19"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369" y="1681544"/>
            <a:ext cx="8229600" cy="18288"/>
          </a:xfrm>
          <a:custGeom>
            <a:avLst/>
            <a:gdLst>
              <a:gd name="connsiteX0" fmla="*/ 0 w 8229600"/>
              <a:gd name="connsiteY0" fmla="*/ 0 h 18288"/>
              <a:gd name="connsiteX1" fmla="*/ 521208 w 8229600"/>
              <a:gd name="connsiteY1" fmla="*/ 0 h 18288"/>
              <a:gd name="connsiteX2" fmla="*/ 1371600 w 8229600"/>
              <a:gd name="connsiteY2" fmla="*/ 0 h 18288"/>
              <a:gd name="connsiteX3" fmla="*/ 2221992 w 8229600"/>
              <a:gd name="connsiteY3" fmla="*/ 0 h 18288"/>
              <a:gd name="connsiteX4" fmla="*/ 3072384 w 8229600"/>
              <a:gd name="connsiteY4" fmla="*/ 0 h 18288"/>
              <a:gd name="connsiteX5" fmla="*/ 3511296 w 8229600"/>
              <a:gd name="connsiteY5" fmla="*/ 0 h 18288"/>
              <a:gd name="connsiteX6" fmla="*/ 4114800 w 8229600"/>
              <a:gd name="connsiteY6" fmla="*/ 0 h 18288"/>
              <a:gd name="connsiteX7" fmla="*/ 4553712 w 8229600"/>
              <a:gd name="connsiteY7" fmla="*/ 0 h 18288"/>
              <a:gd name="connsiteX8" fmla="*/ 5239512 w 8229600"/>
              <a:gd name="connsiteY8" fmla="*/ 0 h 18288"/>
              <a:gd name="connsiteX9" fmla="*/ 5843016 w 8229600"/>
              <a:gd name="connsiteY9" fmla="*/ 0 h 18288"/>
              <a:gd name="connsiteX10" fmla="*/ 6611112 w 8229600"/>
              <a:gd name="connsiteY10" fmla="*/ 0 h 18288"/>
              <a:gd name="connsiteX11" fmla="*/ 7461504 w 8229600"/>
              <a:gd name="connsiteY11" fmla="*/ 0 h 18288"/>
              <a:gd name="connsiteX12" fmla="*/ 8229600 w 8229600"/>
              <a:gd name="connsiteY12" fmla="*/ 0 h 18288"/>
              <a:gd name="connsiteX13" fmla="*/ 8229600 w 8229600"/>
              <a:gd name="connsiteY13" fmla="*/ 18288 h 18288"/>
              <a:gd name="connsiteX14" fmla="*/ 7461504 w 8229600"/>
              <a:gd name="connsiteY14" fmla="*/ 18288 h 18288"/>
              <a:gd name="connsiteX15" fmla="*/ 6940296 w 8229600"/>
              <a:gd name="connsiteY15" fmla="*/ 18288 h 18288"/>
              <a:gd name="connsiteX16" fmla="*/ 6419088 w 8229600"/>
              <a:gd name="connsiteY16" fmla="*/ 18288 h 18288"/>
              <a:gd name="connsiteX17" fmla="*/ 5650992 w 8229600"/>
              <a:gd name="connsiteY17" fmla="*/ 18288 h 18288"/>
              <a:gd name="connsiteX18" fmla="*/ 5129784 w 8229600"/>
              <a:gd name="connsiteY18" fmla="*/ 18288 h 18288"/>
              <a:gd name="connsiteX19" fmla="*/ 4690872 w 8229600"/>
              <a:gd name="connsiteY19" fmla="*/ 18288 h 18288"/>
              <a:gd name="connsiteX20" fmla="*/ 4087368 w 8229600"/>
              <a:gd name="connsiteY20" fmla="*/ 18288 h 18288"/>
              <a:gd name="connsiteX21" fmla="*/ 3401568 w 8229600"/>
              <a:gd name="connsiteY21" fmla="*/ 18288 h 18288"/>
              <a:gd name="connsiteX22" fmla="*/ 2798064 w 8229600"/>
              <a:gd name="connsiteY22" fmla="*/ 18288 h 18288"/>
              <a:gd name="connsiteX23" fmla="*/ 2276856 w 8229600"/>
              <a:gd name="connsiteY23" fmla="*/ 18288 h 18288"/>
              <a:gd name="connsiteX24" fmla="*/ 1426464 w 8229600"/>
              <a:gd name="connsiteY24" fmla="*/ 18288 h 18288"/>
              <a:gd name="connsiteX25" fmla="*/ 740664 w 8229600"/>
              <a:gd name="connsiteY25" fmla="*/ 18288 h 18288"/>
              <a:gd name="connsiteX26" fmla="*/ 0 w 8229600"/>
              <a:gd name="connsiteY26" fmla="*/ 18288 h 18288"/>
              <a:gd name="connsiteX27" fmla="*/ 0 w 8229600"/>
              <a:gd name="connsiteY27" fmla="*/ 0 h 18288"/>
              <a:gd name="connsiteX0" fmla="*/ 0 w 8229600"/>
              <a:gd name="connsiteY0" fmla="*/ 0 h 18288"/>
              <a:gd name="connsiteX1" fmla="*/ 521208 w 8229600"/>
              <a:gd name="connsiteY1" fmla="*/ 0 h 18288"/>
              <a:gd name="connsiteX2" fmla="*/ 960120 w 8229600"/>
              <a:gd name="connsiteY2" fmla="*/ 0 h 18288"/>
              <a:gd name="connsiteX3" fmla="*/ 1481328 w 8229600"/>
              <a:gd name="connsiteY3" fmla="*/ 0 h 18288"/>
              <a:gd name="connsiteX4" fmla="*/ 2167128 w 8229600"/>
              <a:gd name="connsiteY4" fmla="*/ 0 h 18288"/>
              <a:gd name="connsiteX5" fmla="*/ 2935224 w 8229600"/>
              <a:gd name="connsiteY5" fmla="*/ 0 h 18288"/>
              <a:gd name="connsiteX6" fmla="*/ 3785616 w 8229600"/>
              <a:gd name="connsiteY6" fmla="*/ 0 h 18288"/>
              <a:gd name="connsiteX7" fmla="*/ 4636008 w 8229600"/>
              <a:gd name="connsiteY7" fmla="*/ 0 h 18288"/>
              <a:gd name="connsiteX8" fmla="*/ 5239512 w 8229600"/>
              <a:gd name="connsiteY8" fmla="*/ 0 h 18288"/>
              <a:gd name="connsiteX9" fmla="*/ 6007608 w 8229600"/>
              <a:gd name="connsiteY9" fmla="*/ 0 h 18288"/>
              <a:gd name="connsiteX10" fmla="*/ 6693408 w 8229600"/>
              <a:gd name="connsiteY10" fmla="*/ 0 h 18288"/>
              <a:gd name="connsiteX11" fmla="*/ 7296912 w 8229600"/>
              <a:gd name="connsiteY11" fmla="*/ 0 h 18288"/>
              <a:gd name="connsiteX12" fmla="*/ 8229600 w 8229600"/>
              <a:gd name="connsiteY12" fmla="*/ 0 h 18288"/>
              <a:gd name="connsiteX13" fmla="*/ 8229600 w 8229600"/>
              <a:gd name="connsiteY13" fmla="*/ 18288 h 18288"/>
              <a:gd name="connsiteX14" fmla="*/ 7626096 w 8229600"/>
              <a:gd name="connsiteY14" fmla="*/ 18288 h 18288"/>
              <a:gd name="connsiteX15" fmla="*/ 7022592 w 8229600"/>
              <a:gd name="connsiteY15" fmla="*/ 18288 h 18288"/>
              <a:gd name="connsiteX16" fmla="*/ 6172200 w 8229600"/>
              <a:gd name="connsiteY16" fmla="*/ 18288 h 18288"/>
              <a:gd name="connsiteX17" fmla="*/ 5650992 w 8229600"/>
              <a:gd name="connsiteY17" fmla="*/ 18288 h 18288"/>
              <a:gd name="connsiteX18" fmla="*/ 4882896 w 8229600"/>
              <a:gd name="connsiteY18" fmla="*/ 18288 h 18288"/>
              <a:gd name="connsiteX19" fmla="*/ 4443984 w 8229600"/>
              <a:gd name="connsiteY19" fmla="*/ 18288 h 18288"/>
              <a:gd name="connsiteX20" fmla="*/ 3758184 w 8229600"/>
              <a:gd name="connsiteY20" fmla="*/ 18288 h 18288"/>
              <a:gd name="connsiteX21" fmla="*/ 3236976 w 8229600"/>
              <a:gd name="connsiteY21" fmla="*/ 18288 h 18288"/>
              <a:gd name="connsiteX22" fmla="*/ 2386584 w 8229600"/>
              <a:gd name="connsiteY22" fmla="*/ 18288 h 18288"/>
              <a:gd name="connsiteX23" fmla="*/ 1947672 w 8229600"/>
              <a:gd name="connsiteY23" fmla="*/ 18288 h 18288"/>
              <a:gd name="connsiteX24" fmla="*/ 1261872 w 8229600"/>
              <a:gd name="connsiteY24" fmla="*/ 18288 h 18288"/>
              <a:gd name="connsiteX25" fmla="*/ 822960 w 8229600"/>
              <a:gd name="connsiteY25" fmla="*/ 18288 h 18288"/>
              <a:gd name="connsiteX26" fmla="*/ 0 w 8229600"/>
              <a:gd name="connsiteY26" fmla="*/ 18288 h 18288"/>
              <a:gd name="connsiteX27" fmla="*/ 0 w 8229600"/>
              <a:gd name="connsiteY2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229600" h="18288" fill="none" extrusionOk="0">
                <a:moveTo>
                  <a:pt x="0" y="0"/>
                </a:moveTo>
                <a:cubicBezTo>
                  <a:pt x="215278" y="6969"/>
                  <a:pt x="340572" y="21894"/>
                  <a:pt x="521208" y="0"/>
                </a:cubicBezTo>
                <a:cubicBezTo>
                  <a:pt x="745939" y="29643"/>
                  <a:pt x="1127486" y="-40512"/>
                  <a:pt x="1371600" y="0"/>
                </a:cubicBezTo>
                <a:cubicBezTo>
                  <a:pt x="1567490" y="28416"/>
                  <a:pt x="1945702" y="13075"/>
                  <a:pt x="2221992" y="0"/>
                </a:cubicBezTo>
                <a:cubicBezTo>
                  <a:pt x="2446218" y="-17340"/>
                  <a:pt x="2853686" y="-7924"/>
                  <a:pt x="3072384" y="0"/>
                </a:cubicBezTo>
                <a:cubicBezTo>
                  <a:pt x="3286960" y="20656"/>
                  <a:pt x="3324417" y="20174"/>
                  <a:pt x="3511296" y="0"/>
                </a:cubicBezTo>
                <a:cubicBezTo>
                  <a:pt x="3710690" y="-39182"/>
                  <a:pt x="3945457" y="-64074"/>
                  <a:pt x="4114800" y="0"/>
                </a:cubicBezTo>
                <a:cubicBezTo>
                  <a:pt x="4336079" y="28138"/>
                  <a:pt x="4420759" y="12117"/>
                  <a:pt x="4553712" y="0"/>
                </a:cubicBezTo>
                <a:cubicBezTo>
                  <a:pt x="4688252" y="-2224"/>
                  <a:pt x="5047430" y="19664"/>
                  <a:pt x="5239512" y="0"/>
                </a:cubicBezTo>
                <a:cubicBezTo>
                  <a:pt x="5424392" y="-49610"/>
                  <a:pt x="5708717" y="13540"/>
                  <a:pt x="5843016" y="0"/>
                </a:cubicBezTo>
                <a:cubicBezTo>
                  <a:pt x="6005788" y="32949"/>
                  <a:pt x="6198255" y="37080"/>
                  <a:pt x="6611112" y="0"/>
                </a:cubicBezTo>
                <a:cubicBezTo>
                  <a:pt x="6954152" y="635"/>
                  <a:pt x="7244390" y="18057"/>
                  <a:pt x="7461504" y="0"/>
                </a:cubicBezTo>
                <a:cubicBezTo>
                  <a:pt x="7693790" y="9882"/>
                  <a:pt x="7984486" y="17646"/>
                  <a:pt x="8229600" y="0"/>
                </a:cubicBezTo>
                <a:cubicBezTo>
                  <a:pt x="8228428" y="6016"/>
                  <a:pt x="8229853" y="9684"/>
                  <a:pt x="8229600" y="18288"/>
                </a:cubicBezTo>
                <a:cubicBezTo>
                  <a:pt x="7945777" y="19945"/>
                  <a:pt x="7812308" y="-8511"/>
                  <a:pt x="7461504" y="18288"/>
                </a:cubicBezTo>
                <a:cubicBezTo>
                  <a:pt x="7129391" y="53185"/>
                  <a:pt x="7087333" y="41906"/>
                  <a:pt x="6940296" y="18288"/>
                </a:cubicBezTo>
                <a:cubicBezTo>
                  <a:pt x="6810862" y="-23020"/>
                  <a:pt x="6701312" y="19361"/>
                  <a:pt x="6419088" y="18288"/>
                </a:cubicBezTo>
                <a:cubicBezTo>
                  <a:pt x="6152777" y="18855"/>
                  <a:pt x="5868611" y="48802"/>
                  <a:pt x="5650992" y="18288"/>
                </a:cubicBezTo>
                <a:cubicBezTo>
                  <a:pt x="5439747" y="15250"/>
                  <a:pt x="5334901" y="-1044"/>
                  <a:pt x="5129784" y="18288"/>
                </a:cubicBezTo>
                <a:cubicBezTo>
                  <a:pt x="4955906" y="40458"/>
                  <a:pt x="4793216" y="33888"/>
                  <a:pt x="4690872" y="18288"/>
                </a:cubicBezTo>
                <a:cubicBezTo>
                  <a:pt x="4552374" y="31087"/>
                  <a:pt x="4318742" y="6248"/>
                  <a:pt x="4087368" y="18288"/>
                </a:cubicBezTo>
                <a:cubicBezTo>
                  <a:pt x="3849418" y="32625"/>
                  <a:pt x="3751577" y="29688"/>
                  <a:pt x="3401568" y="18288"/>
                </a:cubicBezTo>
                <a:cubicBezTo>
                  <a:pt x="3067953" y="20409"/>
                  <a:pt x="3012425" y="26879"/>
                  <a:pt x="2798064" y="18288"/>
                </a:cubicBezTo>
                <a:cubicBezTo>
                  <a:pt x="2565154" y="16520"/>
                  <a:pt x="2426719" y="-31794"/>
                  <a:pt x="2276856" y="18288"/>
                </a:cubicBezTo>
                <a:cubicBezTo>
                  <a:pt x="2090980" y="4382"/>
                  <a:pt x="1702030" y="-8180"/>
                  <a:pt x="1426464" y="18288"/>
                </a:cubicBezTo>
                <a:cubicBezTo>
                  <a:pt x="1104481" y="69643"/>
                  <a:pt x="985013" y="-7690"/>
                  <a:pt x="740664" y="18288"/>
                </a:cubicBezTo>
                <a:cubicBezTo>
                  <a:pt x="507391" y="41643"/>
                  <a:pt x="191740" y="-11654"/>
                  <a:pt x="0" y="18288"/>
                </a:cubicBezTo>
                <a:cubicBezTo>
                  <a:pt x="714" y="9707"/>
                  <a:pt x="1025" y="3120"/>
                  <a:pt x="0" y="0"/>
                </a:cubicBezTo>
                <a:close/>
              </a:path>
              <a:path w="8229600" h="18288" stroke="0" extrusionOk="0">
                <a:moveTo>
                  <a:pt x="0" y="0"/>
                </a:moveTo>
                <a:cubicBezTo>
                  <a:pt x="270709" y="-27213"/>
                  <a:pt x="397128" y="23656"/>
                  <a:pt x="521208" y="0"/>
                </a:cubicBezTo>
                <a:cubicBezTo>
                  <a:pt x="631319" y="-5947"/>
                  <a:pt x="842157" y="28261"/>
                  <a:pt x="960120" y="0"/>
                </a:cubicBezTo>
                <a:cubicBezTo>
                  <a:pt x="1077930" y="6549"/>
                  <a:pt x="1318669" y="-15893"/>
                  <a:pt x="1481328" y="0"/>
                </a:cubicBezTo>
                <a:cubicBezTo>
                  <a:pt x="1659104" y="-21090"/>
                  <a:pt x="1870243" y="69945"/>
                  <a:pt x="2167128" y="0"/>
                </a:cubicBezTo>
                <a:cubicBezTo>
                  <a:pt x="2460684" y="-5519"/>
                  <a:pt x="2753885" y="-62993"/>
                  <a:pt x="2935224" y="0"/>
                </a:cubicBezTo>
                <a:cubicBezTo>
                  <a:pt x="3115119" y="56580"/>
                  <a:pt x="3535280" y="40687"/>
                  <a:pt x="3785616" y="0"/>
                </a:cubicBezTo>
                <a:cubicBezTo>
                  <a:pt x="4057881" y="25645"/>
                  <a:pt x="4308335" y="-2666"/>
                  <a:pt x="4636008" y="0"/>
                </a:cubicBezTo>
                <a:cubicBezTo>
                  <a:pt x="4987152" y="19805"/>
                  <a:pt x="5025979" y="14149"/>
                  <a:pt x="5239512" y="0"/>
                </a:cubicBezTo>
                <a:cubicBezTo>
                  <a:pt x="5437586" y="211"/>
                  <a:pt x="5752721" y="5618"/>
                  <a:pt x="6007608" y="0"/>
                </a:cubicBezTo>
                <a:cubicBezTo>
                  <a:pt x="6280137" y="-5132"/>
                  <a:pt x="6386079" y="-21510"/>
                  <a:pt x="6693408" y="0"/>
                </a:cubicBezTo>
                <a:cubicBezTo>
                  <a:pt x="6986580" y="4991"/>
                  <a:pt x="7015252" y="-18088"/>
                  <a:pt x="7296912" y="0"/>
                </a:cubicBezTo>
                <a:cubicBezTo>
                  <a:pt x="7569796" y="10390"/>
                  <a:pt x="7895472" y="71473"/>
                  <a:pt x="8229600" y="0"/>
                </a:cubicBezTo>
                <a:cubicBezTo>
                  <a:pt x="8230227" y="7450"/>
                  <a:pt x="8228885" y="11999"/>
                  <a:pt x="8229600" y="18288"/>
                </a:cubicBezTo>
                <a:cubicBezTo>
                  <a:pt x="8094333" y="-5252"/>
                  <a:pt x="7850928" y="37448"/>
                  <a:pt x="7626096" y="18288"/>
                </a:cubicBezTo>
                <a:cubicBezTo>
                  <a:pt x="7448378" y="-569"/>
                  <a:pt x="7315174" y="-1844"/>
                  <a:pt x="7022592" y="18288"/>
                </a:cubicBezTo>
                <a:cubicBezTo>
                  <a:pt x="6686163" y="50499"/>
                  <a:pt x="6352629" y="23510"/>
                  <a:pt x="6172200" y="18288"/>
                </a:cubicBezTo>
                <a:cubicBezTo>
                  <a:pt x="6015590" y="42345"/>
                  <a:pt x="5770309" y="21278"/>
                  <a:pt x="5650992" y="18288"/>
                </a:cubicBezTo>
                <a:cubicBezTo>
                  <a:pt x="5483975" y="12092"/>
                  <a:pt x="5165324" y="68948"/>
                  <a:pt x="4882896" y="18288"/>
                </a:cubicBezTo>
                <a:cubicBezTo>
                  <a:pt x="4568934" y="7053"/>
                  <a:pt x="4556334" y="27676"/>
                  <a:pt x="4443984" y="18288"/>
                </a:cubicBezTo>
                <a:cubicBezTo>
                  <a:pt x="4320775" y="10576"/>
                  <a:pt x="4034988" y="-3490"/>
                  <a:pt x="3758184" y="18288"/>
                </a:cubicBezTo>
                <a:cubicBezTo>
                  <a:pt x="3445155" y="-998"/>
                  <a:pt x="3367892" y="13824"/>
                  <a:pt x="3236976" y="18288"/>
                </a:cubicBezTo>
                <a:cubicBezTo>
                  <a:pt x="3093796" y="26408"/>
                  <a:pt x="2635824" y="24132"/>
                  <a:pt x="2386584" y="18288"/>
                </a:cubicBezTo>
                <a:cubicBezTo>
                  <a:pt x="2139815" y="-3297"/>
                  <a:pt x="2105958" y="25945"/>
                  <a:pt x="1947672" y="18288"/>
                </a:cubicBezTo>
                <a:cubicBezTo>
                  <a:pt x="1801011" y="-19911"/>
                  <a:pt x="1533636" y="14646"/>
                  <a:pt x="1261872" y="18288"/>
                </a:cubicBezTo>
                <a:cubicBezTo>
                  <a:pt x="989528" y="32227"/>
                  <a:pt x="1025848" y="14685"/>
                  <a:pt x="822960" y="18288"/>
                </a:cubicBezTo>
                <a:cubicBezTo>
                  <a:pt x="653456" y="20956"/>
                  <a:pt x="304027" y="8001"/>
                  <a:pt x="0" y="18288"/>
                </a:cubicBezTo>
                <a:cubicBezTo>
                  <a:pt x="-27" y="11611"/>
                  <a:pt x="-1713" y="5475"/>
                  <a:pt x="0" y="0"/>
                </a:cubicBezTo>
                <a:close/>
              </a:path>
              <a:path w="8229600" h="18288" fill="none" stroke="0" extrusionOk="0">
                <a:moveTo>
                  <a:pt x="0" y="0"/>
                </a:moveTo>
                <a:cubicBezTo>
                  <a:pt x="205130" y="6064"/>
                  <a:pt x="324007" y="6684"/>
                  <a:pt x="521208" y="0"/>
                </a:cubicBezTo>
                <a:cubicBezTo>
                  <a:pt x="695888" y="-14632"/>
                  <a:pt x="1101879" y="6017"/>
                  <a:pt x="1371600" y="0"/>
                </a:cubicBezTo>
                <a:cubicBezTo>
                  <a:pt x="1622968" y="4691"/>
                  <a:pt x="1936552" y="-7433"/>
                  <a:pt x="2221992" y="0"/>
                </a:cubicBezTo>
                <a:cubicBezTo>
                  <a:pt x="2498663" y="51226"/>
                  <a:pt x="2885875" y="-8757"/>
                  <a:pt x="3072384" y="0"/>
                </a:cubicBezTo>
                <a:cubicBezTo>
                  <a:pt x="3288944" y="24235"/>
                  <a:pt x="3331110" y="5443"/>
                  <a:pt x="3511296" y="0"/>
                </a:cubicBezTo>
                <a:cubicBezTo>
                  <a:pt x="3687973" y="-19690"/>
                  <a:pt x="3901025" y="-20092"/>
                  <a:pt x="4114800" y="0"/>
                </a:cubicBezTo>
                <a:cubicBezTo>
                  <a:pt x="4336102" y="32988"/>
                  <a:pt x="4416982" y="-5831"/>
                  <a:pt x="4553712" y="0"/>
                </a:cubicBezTo>
                <a:cubicBezTo>
                  <a:pt x="4674310" y="-5056"/>
                  <a:pt x="5080160" y="-12181"/>
                  <a:pt x="5239512" y="0"/>
                </a:cubicBezTo>
                <a:cubicBezTo>
                  <a:pt x="5419031" y="-38513"/>
                  <a:pt x="5691629" y="2226"/>
                  <a:pt x="5843016" y="0"/>
                </a:cubicBezTo>
                <a:cubicBezTo>
                  <a:pt x="5978317" y="-40553"/>
                  <a:pt x="6314754" y="9782"/>
                  <a:pt x="6611112" y="0"/>
                </a:cubicBezTo>
                <a:cubicBezTo>
                  <a:pt x="6973004" y="-17646"/>
                  <a:pt x="7175490" y="18489"/>
                  <a:pt x="7461504" y="0"/>
                </a:cubicBezTo>
                <a:cubicBezTo>
                  <a:pt x="7746737" y="-34159"/>
                  <a:pt x="7962178" y="39853"/>
                  <a:pt x="8229600" y="0"/>
                </a:cubicBezTo>
                <a:cubicBezTo>
                  <a:pt x="8228796" y="5852"/>
                  <a:pt x="8229698" y="10429"/>
                  <a:pt x="8229600" y="18288"/>
                </a:cubicBezTo>
                <a:cubicBezTo>
                  <a:pt x="7944174" y="-29104"/>
                  <a:pt x="7795646" y="-34405"/>
                  <a:pt x="7461504" y="18288"/>
                </a:cubicBezTo>
                <a:cubicBezTo>
                  <a:pt x="7129776" y="51087"/>
                  <a:pt x="7082769" y="31446"/>
                  <a:pt x="6940296" y="18288"/>
                </a:cubicBezTo>
                <a:cubicBezTo>
                  <a:pt x="6799665" y="-15875"/>
                  <a:pt x="6652769" y="31783"/>
                  <a:pt x="6419088" y="18288"/>
                </a:cubicBezTo>
                <a:cubicBezTo>
                  <a:pt x="6143970" y="52275"/>
                  <a:pt x="5863165" y="-16531"/>
                  <a:pt x="5650992" y="18288"/>
                </a:cubicBezTo>
                <a:cubicBezTo>
                  <a:pt x="5419172" y="40606"/>
                  <a:pt x="5309448" y="-405"/>
                  <a:pt x="5129784" y="18288"/>
                </a:cubicBezTo>
                <a:cubicBezTo>
                  <a:pt x="4947928" y="26023"/>
                  <a:pt x="4795021" y="5860"/>
                  <a:pt x="4690872" y="18288"/>
                </a:cubicBezTo>
                <a:cubicBezTo>
                  <a:pt x="4564358" y="-9579"/>
                  <a:pt x="4295485" y="-25280"/>
                  <a:pt x="4087368" y="18288"/>
                </a:cubicBezTo>
                <a:cubicBezTo>
                  <a:pt x="3871704" y="40406"/>
                  <a:pt x="3732927" y="-10898"/>
                  <a:pt x="3401568" y="18288"/>
                </a:cubicBezTo>
                <a:cubicBezTo>
                  <a:pt x="3075889" y="19660"/>
                  <a:pt x="3025898" y="44400"/>
                  <a:pt x="2798064" y="18288"/>
                </a:cubicBezTo>
                <a:cubicBezTo>
                  <a:pt x="2581856" y="-20869"/>
                  <a:pt x="2428311" y="-4900"/>
                  <a:pt x="2276856" y="18288"/>
                </a:cubicBezTo>
                <a:cubicBezTo>
                  <a:pt x="2098246" y="53283"/>
                  <a:pt x="1737531" y="55959"/>
                  <a:pt x="1426464" y="18288"/>
                </a:cubicBezTo>
                <a:cubicBezTo>
                  <a:pt x="1104708" y="26489"/>
                  <a:pt x="1006595" y="15928"/>
                  <a:pt x="740664" y="18288"/>
                </a:cubicBezTo>
                <a:cubicBezTo>
                  <a:pt x="480378" y="33084"/>
                  <a:pt x="202592" y="-12357"/>
                  <a:pt x="0" y="18288"/>
                </a:cubicBezTo>
                <a:cubicBezTo>
                  <a:pt x="888" y="9601"/>
                  <a:pt x="860" y="4150"/>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custGeom>
                    <a:avLst/>
                    <a:gdLst>
                      <a:gd name="connsiteX0" fmla="*/ 0 w 8229600"/>
                      <a:gd name="connsiteY0" fmla="*/ 0 h 18288"/>
                      <a:gd name="connsiteX1" fmla="*/ 521208 w 8229600"/>
                      <a:gd name="connsiteY1" fmla="*/ 0 h 18288"/>
                      <a:gd name="connsiteX2" fmla="*/ 1371600 w 8229600"/>
                      <a:gd name="connsiteY2" fmla="*/ 0 h 18288"/>
                      <a:gd name="connsiteX3" fmla="*/ 2221992 w 8229600"/>
                      <a:gd name="connsiteY3" fmla="*/ 0 h 18288"/>
                      <a:gd name="connsiteX4" fmla="*/ 3072384 w 8229600"/>
                      <a:gd name="connsiteY4" fmla="*/ 0 h 18288"/>
                      <a:gd name="connsiteX5" fmla="*/ 3511296 w 8229600"/>
                      <a:gd name="connsiteY5" fmla="*/ 0 h 18288"/>
                      <a:gd name="connsiteX6" fmla="*/ 4114800 w 8229600"/>
                      <a:gd name="connsiteY6" fmla="*/ 0 h 18288"/>
                      <a:gd name="connsiteX7" fmla="*/ 4553712 w 8229600"/>
                      <a:gd name="connsiteY7" fmla="*/ 0 h 18288"/>
                      <a:gd name="connsiteX8" fmla="*/ 5239512 w 8229600"/>
                      <a:gd name="connsiteY8" fmla="*/ 0 h 18288"/>
                      <a:gd name="connsiteX9" fmla="*/ 5843016 w 8229600"/>
                      <a:gd name="connsiteY9" fmla="*/ 0 h 18288"/>
                      <a:gd name="connsiteX10" fmla="*/ 6611112 w 8229600"/>
                      <a:gd name="connsiteY10" fmla="*/ 0 h 18288"/>
                      <a:gd name="connsiteX11" fmla="*/ 7461504 w 8229600"/>
                      <a:gd name="connsiteY11" fmla="*/ 0 h 18288"/>
                      <a:gd name="connsiteX12" fmla="*/ 8229600 w 8229600"/>
                      <a:gd name="connsiteY12" fmla="*/ 0 h 18288"/>
                      <a:gd name="connsiteX13" fmla="*/ 8229600 w 8229600"/>
                      <a:gd name="connsiteY13" fmla="*/ 18288 h 18288"/>
                      <a:gd name="connsiteX14" fmla="*/ 7461504 w 8229600"/>
                      <a:gd name="connsiteY14" fmla="*/ 18288 h 18288"/>
                      <a:gd name="connsiteX15" fmla="*/ 6940296 w 8229600"/>
                      <a:gd name="connsiteY15" fmla="*/ 18288 h 18288"/>
                      <a:gd name="connsiteX16" fmla="*/ 6419088 w 8229600"/>
                      <a:gd name="connsiteY16" fmla="*/ 18288 h 18288"/>
                      <a:gd name="connsiteX17" fmla="*/ 5650992 w 8229600"/>
                      <a:gd name="connsiteY17" fmla="*/ 18288 h 18288"/>
                      <a:gd name="connsiteX18" fmla="*/ 5129784 w 8229600"/>
                      <a:gd name="connsiteY18" fmla="*/ 18288 h 18288"/>
                      <a:gd name="connsiteX19" fmla="*/ 4690872 w 8229600"/>
                      <a:gd name="connsiteY19" fmla="*/ 18288 h 18288"/>
                      <a:gd name="connsiteX20" fmla="*/ 4087368 w 8229600"/>
                      <a:gd name="connsiteY20" fmla="*/ 18288 h 18288"/>
                      <a:gd name="connsiteX21" fmla="*/ 3401568 w 8229600"/>
                      <a:gd name="connsiteY21" fmla="*/ 18288 h 18288"/>
                      <a:gd name="connsiteX22" fmla="*/ 2798064 w 8229600"/>
                      <a:gd name="connsiteY22" fmla="*/ 18288 h 18288"/>
                      <a:gd name="connsiteX23" fmla="*/ 2276856 w 8229600"/>
                      <a:gd name="connsiteY23" fmla="*/ 18288 h 18288"/>
                      <a:gd name="connsiteX24" fmla="*/ 1426464 w 8229600"/>
                      <a:gd name="connsiteY24" fmla="*/ 18288 h 18288"/>
                      <a:gd name="connsiteX25" fmla="*/ 740664 w 8229600"/>
                      <a:gd name="connsiteY25" fmla="*/ 18288 h 18288"/>
                      <a:gd name="connsiteX26" fmla="*/ 0 w 8229600"/>
                      <a:gd name="connsiteY26" fmla="*/ 18288 h 18288"/>
                      <a:gd name="connsiteX27" fmla="*/ 0 w 8229600"/>
                      <a:gd name="connsiteY2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229600" h="18288" fill="none" extrusionOk="0">
                        <a:moveTo>
                          <a:pt x="0" y="0"/>
                        </a:moveTo>
                        <a:cubicBezTo>
                          <a:pt x="227594" y="-4267"/>
                          <a:pt x="329693" y="13251"/>
                          <a:pt x="521208" y="0"/>
                        </a:cubicBezTo>
                        <a:cubicBezTo>
                          <a:pt x="712723" y="-13251"/>
                          <a:pt x="1137373" y="-13618"/>
                          <a:pt x="1371600" y="0"/>
                        </a:cubicBezTo>
                        <a:cubicBezTo>
                          <a:pt x="1605827" y="13618"/>
                          <a:pt x="1975382" y="-27374"/>
                          <a:pt x="2221992" y="0"/>
                        </a:cubicBezTo>
                        <a:cubicBezTo>
                          <a:pt x="2468602" y="27374"/>
                          <a:pt x="2863316" y="-20517"/>
                          <a:pt x="3072384" y="0"/>
                        </a:cubicBezTo>
                        <a:cubicBezTo>
                          <a:pt x="3281452" y="20517"/>
                          <a:pt x="3331438" y="10793"/>
                          <a:pt x="3511296" y="0"/>
                        </a:cubicBezTo>
                        <a:cubicBezTo>
                          <a:pt x="3691154" y="-10793"/>
                          <a:pt x="3906405" y="-29737"/>
                          <a:pt x="4114800" y="0"/>
                        </a:cubicBezTo>
                        <a:cubicBezTo>
                          <a:pt x="4323195" y="29737"/>
                          <a:pt x="4428852" y="-2234"/>
                          <a:pt x="4553712" y="0"/>
                        </a:cubicBezTo>
                        <a:cubicBezTo>
                          <a:pt x="4678572" y="2234"/>
                          <a:pt x="5065629" y="29368"/>
                          <a:pt x="5239512" y="0"/>
                        </a:cubicBezTo>
                        <a:cubicBezTo>
                          <a:pt x="5413395" y="-29368"/>
                          <a:pt x="5703888" y="11839"/>
                          <a:pt x="5843016" y="0"/>
                        </a:cubicBezTo>
                        <a:cubicBezTo>
                          <a:pt x="5982144" y="-11839"/>
                          <a:pt x="6260765" y="24719"/>
                          <a:pt x="6611112" y="0"/>
                        </a:cubicBezTo>
                        <a:cubicBezTo>
                          <a:pt x="6961459" y="-24719"/>
                          <a:pt x="7228293" y="32959"/>
                          <a:pt x="7461504" y="0"/>
                        </a:cubicBezTo>
                        <a:cubicBezTo>
                          <a:pt x="7694715" y="-32959"/>
                          <a:pt x="7990029" y="-3422"/>
                          <a:pt x="8229600" y="0"/>
                        </a:cubicBezTo>
                        <a:cubicBezTo>
                          <a:pt x="8228940" y="5812"/>
                          <a:pt x="8229447" y="9773"/>
                          <a:pt x="8229600" y="18288"/>
                        </a:cubicBezTo>
                        <a:cubicBezTo>
                          <a:pt x="7940706" y="-9293"/>
                          <a:pt x="7792584" y="-16009"/>
                          <a:pt x="7461504" y="18288"/>
                        </a:cubicBezTo>
                        <a:cubicBezTo>
                          <a:pt x="7130424" y="52585"/>
                          <a:pt x="7080072" y="43845"/>
                          <a:pt x="6940296" y="18288"/>
                        </a:cubicBezTo>
                        <a:cubicBezTo>
                          <a:pt x="6800520" y="-7269"/>
                          <a:pt x="6672872" y="26671"/>
                          <a:pt x="6419088" y="18288"/>
                        </a:cubicBezTo>
                        <a:cubicBezTo>
                          <a:pt x="6165304" y="9905"/>
                          <a:pt x="5869721" y="4987"/>
                          <a:pt x="5650992" y="18288"/>
                        </a:cubicBezTo>
                        <a:cubicBezTo>
                          <a:pt x="5432263" y="31589"/>
                          <a:pt x="5308310" y="3023"/>
                          <a:pt x="5129784" y="18288"/>
                        </a:cubicBezTo>
                        <a:cubicBezTo>
                          <a:pt x="4951258" y="33553"/>
                          <a:pt x="4799696" y="15357"/>
                          <a:pt x="4690872" y="18288"/>
                        </a:cubicBezTo>
                        <a:cubicBezTo>
                          <a:pt x="4582048" y="21219"/>
                          <a:pt x="4311124" y="-7836"/>
                          <a:pt x="4087368" y="18288"/>
                        </a:cubicBezTo>
                        <a:cubicBezTo>
                          <a:pt x="3863612" y="44412"/>
                          <a:pt x="3730288" y="13374"/>
                          <a:pt x="3401568" y="18288"/>
                        </a:cubicBezTo>
                        <a:cubicBezTo>
                          <a:pt x="3072848" y="23202"/>
                          <a:pt x="3020684" y="32425"/>
                          <a:pt x="2798064" y="18288"/>
                        </a:cubicBezTo>
                        <a:cubicBezTo>
                          <a:pt x="2575444" y="4151"/>
                          <a:pt x="2440915" y="-7352"/>
                          <a:pt x="2276856" y="18288"/>
                        </a:cubicBezTo>
                        <a:cubicBezTo>
                          <a:pt x="2112797" y="43928"/>
                          <a:pt x="1726502" y="-9560"/>
                          <a:pt x="1426464" y="18288"/>
                        </a:cubicBezTo>
                        <a:cubicBezTo>
                          <a:pt x="1126426" y="46136"/>
                          <a:pt x="992925" y="21016"/>
                          <a:pt x="740664" y="18288"/>
                        </a:cubicBezTo>
                        <a:cubicBezTo>
                          <a:pt x="488403" y="15560"/>
                          <a:pt x="195650" y="-16061"/>
                          <a:pt x="0" y="18288"/>
                        </a:cubicBezTo>
                        <a:cubicBezTo>
                          <a:pt x="348" y="9455"/>
                          <a:pt x="654" y="3983"/>
                          <a:pt x="0" y="0"/>
                        </a:cubicBezTo>
                        <a:close/>
                      </a:path>
                      <a:path w="8229600" h="18288" stroke="0" extrusionOk="0">
                        <a:moveTo>
                          <a:pt x="0" y="0"/>
                        </a:moveTo>
                        <a:cubicBezTo>
                          <a:pt x="259263" y="-9445"/>
                          <a:pt x="404731" y="4427"/>
                          <a:pt x="521208" y="0"/>
                        </a:cubicBezTo>
                        <a:cubicBezTo>
                          <a:pt x="637685" y="-4427"/>
                          <a:pt x="839187" y="564"/>
                          <a:pt x="960120" y="0"/>
                        </a:cubicBezTo>
                        <a:cubicBezTo>
                          <a:pt x="1081053" y="-564"/>
                          <a:pt x="1313469" y="-16481"/>
                          <a:pt x="1481328" y="0"/>
                        </a:cubicBezTo>
                        <a:cubicBezTo>
                          <a:pt x="1649187" y="16481"/>
                          <a:pt x="1885247" y="26161"/>
                          <a:pt x="2167128" y="0"/>
                        </a:cubicBezTo>
                        <a:cubicBezTo>
                          <a:pt x="2449009" y="-26161"/>
                          <a:pt x="2761875" y="-22202"/>
                          <a:pt x="2935224" y="0"/>
                        </a:cubicBezTo>
                        <a:cubicBezTo>
                          <a:pt x="3108573" y="22202"/>
                          <a:pt x="3540687" y="-2863"/>
                          <a:pt x="3785616" y="0"/>
                        </a:cubicBezTo>
                        <a:cubicBezTo>
                          <a:pt x="4030545" y="2863"/>
                          <a:pt x="4280774" y="-12442"/>
                          <a:pt x="4636008" y="0"/>
                        </a:cubicBezTo>
                        <a:cubicBezTo>
                          <a:pt x="4991242" y="12442"/>
                          <a:pt x="5025483" y="16914"/>
                          <a:pt x="5239512" y="0"/>
                        </a:cubicBezTo>
                        <a:cubicBezTo>
                          <a:pt x="5453541" y="-16914"/>
                          <a:pt x="5754008" y="16592"/>
                          <a:pt x="6007608" y="0"/>
                        </a:cubicBezTo>
                        <a:cubicBezTo>
                          <a:pt x="6261208" y="-16592"/>
                          <a:pt x="6407957" y="-11909"/>
                          <a:pt x="6693408" y="0"/>
                        </a:cubicBezTo>
                        <a:cubicBezTo>
                          <a:pt x="6978859" y="11909"/>
                          <a:pt x="7015437" y="-20890"/>
                          <a:pt x="7296912" y="0"/>
                        </a:cubicBezTo>
                        <a:cubicBezTo>
                          <a:pt x="7578387" y="20890"/>
                          <a:pt x="7859622" y="46406"/>
                          <a:pt x="8229600" y="0"/>
                        </a:cubicBezTo>
                        <a:cubicBezTo>
                          <a:pt x="8230508" y="6337"/>
                          <a:pt x="8228722" y="11778"/>
                          <a:pt x="8229600" y="18288"/>
                        </a:cubicBezTo>
                        <a:cubicBezTo>
                          <a:pt x="8075287" y="35054"/>
                          <a:pt x="7821366" y="21850"/>
                          <a:pt x="7626096" y="18288"/>
                        </a:cubicBezTo>
                        <a:cubicBezTo>
                          <a:pt x="7430826" y="14726"/>
                          <a:pt x="7320004" y="-9669"/>
                          <a:pt x="7022592" y="18288"/>
                        </a:cubicBezTo>
                        <a:cubicBezTo>
                          <a:pt x="6725180" y="46245"/>
                          <a:pt x="6348804" y="-14025"/>
                          <a:pt x="6172200" y="18288"/>
                        </a:cubicBezTo>
                        <a:cubicBezTo>
                          <a:pt x="5995596" y="50601"/>
                          <a:pt x="5788102" y="22890"/>
                          <a:pt x="5650992" y="18288"/>
                        </a:cubicBezTo>
                        <a:cubicBezTo>
                          <a:pt x="5513882" y="13686"/>
                          <a:pt x="5198399" y="29121"/>
                          <a:pt x="4882896" y="18288"/>
                        </a:cubicBezTo>
                        <a:cubicBezTo>
                          <a:pt x="4567393" y="7455"/>
                          <a:pt x="4557008" y="26965"/>
                          <a:pt x="4443984" y="18288"/>
                        </a:cubicBezTo>
                        <a:cubicBezTo>
                          <a:pt x="4330960" y="9611"/>
                          <a:pt x="4061674" y="28891"/>
                          <a:pt x="3758184" y="18288"/>
                        </a:cubicBezTo>
                        <a:cubicBezTo>
                          <a:pt x="3454694" y="7685"/>
                          <a:pt x="3380392" y="19119"/>
                          <a:pt x="3236976" y="18288"/>
                        </a:cubicBezTo>
                        <a:cubicBezTo>
                          <a:pt x="3093560" y="17457"/>
                          <a:pt x="2632116" y="37607"/>
                          <a:pt x="2386584" y="18288"/>
                        </a:cubicBezTo>
                        <a:cubicBezTo>
                          <a:pt x="2141052" y="-1031"/>
                          <a:pt x="2110884" y="28777"/>
                          <a:pt x="1947672" y="18288"/>
                        </a:cubicBezTo>
                        <a:cubicBezTo>
                          <a:pt x="1784460" y="7799"/>
                          <a:pt x="1535467" y="461"/>
                          <a:pt x="1261872" y="18288"/>
                        </a:cubicBezTo>
                        <a:cubicBezTo>
                          <a:pt x="988277" y="36115"/>
                          <a:pt x="1021096" y="10375"/>
                          <a:pt x="822960" y="18288"/>
                        </a:cubicBezTo>
                        <a:cubicBezTo>
                          <a:pt x="624824" y="26201"/>
                          <a:pt x="298309" y="1283"/>
                          <a:pt x="0" y="18288"/>
                        </a:cubicBezTo>
                        <a:cubicBezTo>
                          <a:pt x="-633" y="12278"/>
                          <a:pt x="-757" y="586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3E89D9C-B736-1E3A-1A80-1372A10F73D1}"/>
              </a:ext>
            </a:extLst>
          </p:cNvPr>
          <p:cNvSpPr>
            <a:spLocks noGrp="1"/>
          </p:cNvSpPr>
          <p:nvPr>
            <p:ph idx="1"/>
          </p:nvPr>
        </p:nvSpPr>
        <p:spPr>
          <a:xfrm>
            <a:off x="429369" y="2071316"/>
            <a:ext cx="5035164" cy="4119172"/>
          </a:xfrm>
        </p:spPr>
        <p:txBody>
          <a:bodyPr anchor="t">
            <a:normAutofit/>
          </a:bodyPr>
          <a:lstStyle/>
          <a:p>
            <a:pPr marL="3175" indent="0">
              <a:lnSpc>
                <a:spcPct val="90000"/>
              </a:lnSpc>
              <a:spcBef>
                <a:spcPts val="1090"/>
              </a:spcBef>
              <a:spcAft>
                <a:spcPts val="0"/>
              </a:spcAft>
              <a:buNone/>
            </a:pPr>
            <a:r>
              <a:rPr lang="en-US" sz="900" b="1" i="1" dirty="0">
                <a:effectLst/>
                <a:latin typeface="TimesNewRomanPS-BoldItalicMT"/>
                <a:ea typeface="TimesNewRomanPS-BoldItalicMT"/>
                <a:cs typeface="TimesNewRomanPS-BoldItalicMT"/>
              </a:rPr>
              <a:t>Peer Reviewed Journal Articles/Book Chapters and Books</a:t>
            </a:r>
            <a:endParaRPr lang="en-MO" sz="900" b="1" i="1">
              <a:effectLst/>
              <a:latin typeface="TimesNewRomanPS-BoldItalicMT"/>
              <a:ea typeface="TimesNewRomanPS-BoldItalicMT"/>
              <a:cs typeface="TimesNewRomanPS-BoldItalicMT"/>
            </a:endParaRPr>
          </a:p>
          <a:p>
            <a:pPr marL="3175" indent="0">
              <a:lnSpc>
                <a:spcPct val="90000"/>
              </a:lnSpc>
              <a:spcBef>
                <a:spcPts val="1090"/>
              </a:spcBef>
              <a:spcAft>
                <a:spcPts val="0"/>
              </a:spcAft>
              <a:buNone/>
            </a:pPr>
            <a:r>
              <a:rPr lang="en-US" sz="900" b="1" i="1" dirty="0">
                <a:effectLst/>
                <a:latin typeface="TimesNewRomanPS-BoldItalicMT"/>
                <a:ea typeface="TimesNewRomanPS-BoldItalicMT"/>
                <a:cs typeface="TimesNewRomanPS-BoldItalicMT"/>
              </a:rPr>
              <a:t>2023</a:t>
            </a:r>
            <a:endParaRPr lang="en-MO" sz="900" b="1" i="1">
              <a:effectLst/>
              <a:latin typeface="TimesNewRomanPS-BoldItalicMT"/>
              <a:ea typeface="TimesNewRomanPS-BoldItalicMT"/>
              <a:cs typeface="TimesNewRomanPS-BoldItalicMT"/>
            </a:endParaRPr>
          </a:p>
          <a:p>
            <a:pPr marL="0" marR="160020" lvl="0" indent="0">
              <a:lnSpc>
                <a:spcPct val="90000"/>
              </a:lnSpc>
              <a:spcAft>
                <a:spcPts val="0"/>
              </a:spcAft>
              <a:buNone/>
              <a:tabLst>
                <a:tab pos="533400" algn="l"/>
              </a:tabLst>
            </a:pPr>
            <a:r>
              <a:rPr lang="en-US" sz="900" dirty="0">
                <a:effectLst/>
                <a:latin typeface="Times New Roman" panose="02020603050405020304" pitchFamily="18" charset="0"/>
                <a:ea typeface="Times New Roman" panose="02020603050405020304" pitchFamily="18" charset="0"/>
              </a:rPr>
              <a:t>Housley, W, Edwards, A, </a:t>
            </a:r>
            <a:r>
              <a:rPr lang="en-US" sz="900" dirty="0" err="1">
                <a:effectLst/>
                <a:latin typeface="Times New Roman" panose="02020603050405020304" pitchFamily="18" charset="0"/>
                <a:ea typeface="Times New Roman" panose="02020603050405020304" pitchFamily="18" charset="0"/>
              </a:rPr>
              <a:t>Benieto</a:t>
            </a:r>
            <a:r>
              <a:rPr lang="en-US" sz="900" dirty="0">
                <a:effectLst/>
                <a:latin typeface="Times New Roman" panose="02020603050405020304" pitchFamily="18" charset="0"/>
                <a:ea typeface="Times New Roman" panose="02020603050405020304" pitchFamily="18" charset="0"/>
              </a:rPr>
              <a:t>-Montagut, R Theorizing Digital Society (2023) Housley, W, Edwards, A, Roser, B, Fitzgerald, R. (Eds). </a:t>
            </a:r>
            <a:r>
              <a:rPr lang="en-US" sz="900" i="1" dirty="0">
                <a:effectLst/>
                <a:latin typeface="Times New Roman" panose="02020603050405020304" pitchFamily="18" charset="0"/>
                <a:ea typeface="Times New Roman" panose="02020603050405020304" pitchFamily="18" charset="0"/>
              </a:rPr>
              <a:t>Handbook of Digital Society</a:t>
            </a:r>
            <a:r>
              <a:rPr lang="en-US" sz="900" dirty="0">
                <a:effectLst/>
                <a:latin typeface="Times New Roman" panose="02020603050405020304" pitchFamily="18" charset="0"/>
                <a:ea typeface="Times New Roman" panose="02020603050405020304" pitchFamily="18" charset="0"/>
              </a:rPr>
              <a:t>. Sage</a:t>
            </a:r>
            <a:endParaRPr lang="en-MO" sz="900">
              <a:effectLst/>
              <a:latin typeface="Times New Roman" panose="02020603050405020304" pitchFamily="18" charset="0"/>
              <a:ea typeface="Times New Roman" panose="02020603050405020304" pitchFamily="18" charset="0"/>
            </a:endParaRPr>
          </a:p>
          <a:p>
            <a:pPr marL="0" lvl="0" indent="0">
              <a:lnSpc>
                <a:spcPct val="90000"/>
              </a:lnSpc>
              <a:spcBef>
                <a:spcPts val="1090"/>
              </a:spcBef>
              <a:spcAft>
                <a:spcPts val="0"/>
              </a:spcAft>
              <a:buNone/>
            </a:pPr>
            <a:r>
              <a:rPr lang="en-US" sz="900" b="0" i="0" dirty="0">
                <a:effectLst/>
                <a:latin typeface="TimesNewRomanPS-BoldItalicMT"/>
                <a:ea typeface="TimesNewRomanPS-BoldItalicMT"/>
                <a:cs typeface="TimesNewRomanPS-BoldItalicMT"/>
              </a:rPr>
              <a:t>Edwards, A, Housley, W, </a:t>
            </a:r>
            <a:r>
              <a:rPr lang="en-US" sz="900" b="0" i="0" dirty="0" err="1">
                <a:effectLst/>
                <a:latin typeface="TimesNewRomanPS-BoldItalicMT"/>
                <a:ea typeface="TimesNewRomanPS-BoldItalicMT"/>
                <a:cs typeface="TimesNewRomanPS-BoldItalicMT"/>
              </a:rPr>
              <a:t>Benieto</a:t>
            </a:r>
            <a:r>
              <a:rPr lang="en-US" sz="900" b="0" i="0" dirty="0">
                <a:effectLst/>
                <a:latin typeface="TimesNewRomanPS-BoldItalicMT"/>
                <a:ea typeface="TimesNewRomanPS-BoldItalicMT"/>
                <a:cs typeface="TimesNewRomanPS-BoldItalicMT"/>
              </a:rPr>
              <a:t>-Montagut, R (2023) Digital Society and Smart Cities (Housley, W, Edwards, A, Roser, B, Fitzgerald, R. (Eds). </a:t>
            </a:r>
            <a:r>
              <a:rPr lang="en-US" sz="900" b="0" i="1" dirty="0">
                <a:effectLst/>
                <a:latin typeface="TimesNewRomanPS-BoldItalicMT"/>
                <a:ea typeface="TimesNewRomanPS-BoldItalicMT"/>
                <a:cs typeface="TimesNewRomanPS-BoldItalicMT"/>
              </a:rPr>
              <a:t>Handbook of Digital Society</a:t>
            </a:r>
            <a:r>
              <a:rPr lang="en-US" sz="900" b="0" i="0" dirty="0">
                <a:effectLst/>
                <a:latin typeface="TimesNewRomanPS-BoldItalicMT"/>
                <a:ea typeface="TimesNewRomanPS-BoldItalicMT"/>
                <a:cs typeface="TimesNewRomanPS-BoldItalicMT"/>
              </a:rPr>
              <a:t>. Sage. </a:t>
            </a:r>
            <a:endParaRPr lang="en-MO" sz="900" b="1" i="1">
              <a:effectLst/>
              <a:latin typeface="TimesNewRomanPS-BoldItalicMT"/>
              <a:ea typeface="TimesNewRomanPS-BoldItalicMT"/>
              <a:cs typeface="TimesNewRomanPS-BoldItalicMT"/>
            </a:endParaRPr>
          </a:p>
          <a:p>
            <a:pPr marL="3175" indent="0">
              <a:lnSpc>
                <a:spcPct val="90000"/>
              </a:lnSpc>
              <a:spcBef>
                <a:spcPts val="1090"/>
              </a:spcBef>
              <a:spcAft>
                <a:spcPts val="0"/>
              </a:spcAft>
              <a:buNone/>
            </a:pPr>
            <a:r>
              <a:rPr lang="en-US" sz="900" b="1" i="1" dirty="0">
                <a:effectLst/>
                <a:latin typeface="TimesNewRomanPS-BoldItalicMT"/>
                <a:ea typeface="TimesNewRomanPS-BoldItalicMT"/>
                <a:cs typeface="TimesNewRomanPS-BoldItalicMT"/>
              </a:rPr>
              <a:t>2022</a:t>
            </a:r>
            <a:endParaRPr lang="en-MO" sz="900" b="1" i="1">
              <a:effectLst/>
              <a:latin typeface="TimesNewRomanPS-BoldItalicMT"/>
              <a:ea typeface="TimesNewRomanPS-BoldItalicMT"/>
              <a:cs typeface="TimesNewRomanPS-BoldItalicMT"/>
            </a:endParaRPr>
          </a:p>
          <a:p>
            <a:pPr marL="0" lvl="0" indent="0">
              <a:lnSpc>
                <a:spcPct val="90000"/>
              </a:lnSpc>
              <a:spcBef>
                <a:spcPts val="1090"/>
              </a:spcBef>
              <a:spcAft>
                <a:spcPts val="0"/>
              </a:spcAft>
              <a:buNone/>
            </a:pPr>
            <a:r>
              <a:rPr lang="en-GB" sz="900" b="0" i="0" dirty="0">
                <a:effectLst/>
                <a:latin typeface="TimesNewRomanPS-BoldItalicMT"/>
                <a:ea typeface="TimesNewRomanPS-BoldItalicMT"/>
                <a:cs typeface="TimesNewRomanPS-BoldItalicMT"/>
              </a:rPr>
              <a:t>Au-Yeung, T, Fitzgerald, R (2022) Time and multimodality in ethnomethodological and conversation analysis studies of practical activity. </a:t>
            </a:r>
            <a:r>
              <a:rPr lang="en-US" sz="900" b="0" i="1" dirty="0">
                <a:effectLst/>
                <a:latin typeface="TimesNewRomanPS-BoldItalicMT"/>
                <a:ea typeface="TimesNewRomanPS-BoldItalicMT"/>
                <a:cs typeface="TimesNewRomanPS-BoldItalicMT"/>
              </a:rPr>
              <a:t>Sociological Review.</a:t>
            </a:r>
            <a:r>
              <a:rPr lang="en-US" sz="900" b="0" i="0" dirty="0">
                <a:effectLst/>
                <a:latin typeface="TimesNewRomanPS-BoldItalicMT"/>
                <a:ea typeface="TimesNewRomanPS-BoldItalicMT"/>
                <a:cs typeface="TimesNewRomanPS-BoldItalicMT"/>
              </a:rPr>
              <a:t> (SSCI)</a:t>
            </a:r>
            <a:endParaRPr lang="en-MO" sz="900" b="1" i="1">
              <a:effectLst/>
              <a:latin typeface="TimesNewRomanPS-BoldItalicMT"/>
              <a:ea typeface="TimesNewRomanPS-BoldItalicMT"/>
              <a:cs typeface="TimesNewRomanPS-BoldItalicMT"/>
            </a:endParaRPr>
          </a:p>
          <a:p>
            <a:pPr marL="0" lvl="0" indent="0">
              <a:lnSpc>
                <a:spcPct val="90000"/>
              </a:lnSpc>
              <a:spcBef>
                <a:spcPts val="1090"/>
              </a:spcBef>
              <a:spcAft>
                <a:spcPts val="0"/>
              </a:spcAft>
              <a:buNone/>
            </a:pPr>
            <a:r>
              <a:rPr lang="en-GB" sz="900" b="0" i="0" dirty="0">
                <a:effectLst/>
                <a:latin typeface="TimesNewRomanPS-BoldItalicMT"/>
                <a:ea typeface="TimesNewRomanPS-BoldItalicMT"/>
                <a:cs typeface="TimesNewRomanPS-BoldItalicMT"/>
              </a:rPr>
              <a:t>Au-Yeung, T., Fitzgerald, R. (2022). Multi-layered gestalt in real-time interaction. Special Issue Philosophical Psychology and Praxeological Gestalts. Social Psychology and Sociology in dialogue with the Philosophers of Gestalt Psychology. </a:t>
            </a:r>
            <a:r>
              <a:rPr lang="en-US" sz="900" b="0" i="1" dirty="0">
                <a:effectLst/>
                <a:latin typeface="TimesNewRomanPS-BoldItalicMT"/>
                <a:ea typeface="TimesNewRomanPS-BoldItalicMT"/>
                <a:cs typeface="TimesNewRomanPS-BoldItalicMT"/>
              </a:rPr>
              <a:t>Philosophia Scientiae</a:t>
            </a:r>
            <a:r>
              <a:rPr lang="en-US" sz="900" b="0" i="0" dirty="0">
                <a:effectLst/>
                <a:latin typeface="TimesNewRomanPS-BoldItalicMT"/>
                <a:ea typeface="TimesNewRomanPS-BoldItalicMT"/>
                <a:cs typeface="TimesNewRomanPS-BoldItalicMT"/>
              </a:rPr>
              <a:t>. (Scopus)</a:t>
            </a:r>
            <a:endParaRPr lang="en-MO" sz="900" b="1" i="1">
              <a:effectLst/>
              <a:latin typeface="TimesNewRomanPS-BoldItalicMT"/>
              <a:ea typeface="TimesNewRomanPS-BoldItalicMT"/>
              <a:cs typeface="TimesNewRomanPS-BoldItalicMT"/>
            </a:endParaRPr>
          </a:p>
          <a:p>
            <a:pPr marL="3175" indent="0">
              <a:lnSpc>
                <a:spcPct val="90000"/>
              </a:lnSpc>
              <a:spcBef>
                <a:spcPts val="1090"/>
              </a:spcBef>
              <a:spcAft>
                <a:spcPts val="0"/>
              </a:spcAft>
              <a:buNone/>
            </a:pPr>
            <a:r>
              <a:rPr lang="en-US" sz="900" b="0" i="0" dirty="0">
                <a:effectLst/>
                <a:latin typeface="TimesNewRomanPS-BoldItalicMT"/>
                <a:ea typeface="TimesNewRomanPS-BoldItalicMT"/>
                <a:cs typeface="TimesNewRomanPS-BoldItalicMT"/>
              </a:rPr>
              <a:t> </a:t>
            </a:r>
            <a:endParaRPr lang="en-MO" sz="900" b="1" i="1">
              <a:effectLst/>
              <a:latin typeface="TimesNewRomanPS-BoldItalicMT"/>
              <a:ea typeface="TimesNewRomanPS-BoldItalicMT"/>
              <a:cs typeface="TimesNewRomanPS-BoldItalicMT"/>
            </a:endParaRPr>
          </a:p>
          <a:p>
            <a:pPr marL="0" lvl="0" indent="0">
              <a:lnSpc>
                <a:spcPct val="90000"/>
              </a:lnSpc>
              <a:buNone/>
            </a:pPr>
            <a:r>
              <a:rPr lang="en-GB" sz="900" dirty="0">
                <a:effectLst/>
                <a:latin typeface="Times New Roman" panose="02020603050405020304" pitchFamily="18" charset="0"/>
                <a:ea typeface="Times New Roman" panose="02020603050405020304" pitchFamily="18" charset="0"/>
              </a:rPr>
              <a:t>Fitzgerald, R., Sandel, T., &amp; Wu, X. (2022). Chinese social media: Technology, culture and creativity. </a:t>
            </a:r>
            <a:r>
              <a:rPr lang="en-GB" sz="900" i="1" dirty="0">
                <a:effectLst/>
                <a:latin typeface="Times New Roman" panose="02020603050405020304" pitchFamily="18" charset="0"/>
                <a:ea typeface="Times New Roman" panose="02020603050405020304" pitchFamily="18" charset="0"/>
              </a:rPr>
              <a:t>Discourse, Context &amp; Media</a:t>
            </a:r>
            <a:r>
              <a:rPr lang="en-GB" sz="900" dirty="0">
                <a:effectLst/>
                <a:latin typeface="Times New Roman" panose="02020603050405020304" pitchFamily="18" charset="0"/>
                <a:ea typeface="Times New Roman" panose="02020603050405020304" pitchFamily="18" charset="0"/>
              </a:rPr>
              <a:t>, </a:t>
            </a:r>
            <a:r>
              <a:rPr lang="en-GB" sz="900" i="1" dirty="0">
                <a:effectLst/>
                <a:latin typeface="Times New Roman" panose="02020603050405020304" pitchFamily="18" charset="0"/>
                <a:ea typeface="Times New Roman" panose="02020603050405020304" pitchFamily="18" charset="0"/>
              </a:rPr>
              <a:t>48</a:t>
            </a:r>
            <a:r>
              <a:rPr lang="en-GB" sz="900" dirty="0">
                <a:effectLst/>
                <a:latin typeface="Times New Roman" panose="02020603050405020304" pitchFamily="18" charset="0"/>
                <a:ea typeface="Times New Roman" panose="02020603050405020304" pitchFamily="18" charset="0"/>
              </a:rPr>
              <a:t>, 100610. (SSCI)</a:t>
            </a:r>
            <a:endParaRPr lang="en-MO" sz="900">
              <a:effectLst/>
              <a:latin typeface="Times New Roman" panose="02020603050405020304" pitchFamily="18" charset="0"/>
              <a:ea typeface="Times New Roman" panose="02020603050405020304" pitchFamily="18" charset="0"/>
            </a:endParaRPr>
          </a:p>
          <a:p>
            <a:pPr marL="0" lvl="0" indent="0">
              <a:lnSpc>
                <a:spcPct val="90000"/>
              </a:lnSpc>
              <a:spcBef>
                <a:spcPts val="1090"/>
              </a:spcBef>
              <a:spcAft>
                <a:spcPts val="0"/>
              </a:spcAft>
              <a:buNone/>
            </a:pPr>
            <a:r>
              <a:rPr lang="en-GB" sz="900" b="0" i="0" dirty="0" err="1">
                <a:effectLst/>
                <a:latin typeface="TimesNewRomanPS-BoldItalicMT"/>
                <a:ea typeface="TimesNewRomanPS-BoldItalicMT"/>
                <a:cs typeface="TimesNewRomanPS-BoldItalicMT"/>
              </a:rPr>
              <a:t>Rautajoki</a:t>
            </a:r>
            <a:r>
              <a:rPr lang="en-GB" sz="900" b="0" i="0" dirty="0">
                <a:effectLst/>
                <a:latin typeface="TimesNewRomanPS-BoldItalicMT"/>
                <a:ea typeface="TimesNewRomanPS-BoldItalicMT"/>
                <a:cs typeface="TimesNewRomanPS-BoldItalicMT"/>
              </a:rPr>
              <a:t>, H, Fitzgerald, R. (2022) Populating ‘Solidarity’ in Political Debate. </a:t>
            </a:r>
            <a:r>
              <a:rPr lang="en-GB" sz="900" b="0" i="0" dirty="0" err="1">
                <a:effectLst/>
                <a:latin typeface="TimesNewRomanPS-BoldItalicMT"/>
                <a:ea typeface="TimesNewRomanPS-BoldItalicMT"/>
                <a:cs typeface="TimesNewRomanPS-BoldItalicMT"/>
              </a:rPr>
              <a:t>Interrelational</a:t>
            </a:r>
            <a:r>
              <a:rPr lang="en-GB" sz="900" b="0" i="0" dirty="0">
                <a:effectLst/>
                <a:latin typeface="TimesNewRomanPS-BoldItalicMT"/>
                <a:ea typeface="TimesNewRomanPS-BoldItalicMT"/>
                <a:cs typeface="TimesNewRomanPS-BoldItalicMT"/>
              </a:rPr>
              <a:t> Strategies of Persuasion within the European Parliament in the Aftermath of the Brexit. </a:t>
            </a:r>
            <a:r>
              <a:rPr lang="en-US" sz="900" b="0" i="1" dirty="0">
                <a:effectLst/>
                <a:latin typeface="TimesNewRomanPS-BoldItalicMT"/>
                <a:ea typeface="TimesNewRomanPS-BoldItalicMT"/>
                <a:cs typeface="TimesNewRomanPS-BoldItalicMT"/>
              </a:rPr>
              <a:t>Journal of Language and Politics</a:t>
            </a:r>
            <a:r>
              <a:rPr lang="en-US" sz="900" b="0" i="0" dirty="0">
                <a:effectLst/>
                <a:latin typeface="TimesNewRomanPS-BoldItalicMT"/>
                <a:ea typeface="TimesNewRomanPS-BoldItalicMT"/>
                <a:cs typeface="TimesNewRomanPS-BoldItalicMT"/>
              </a:rPr>
              <a:t> (SSCI)</a:t>
            </a:r>
          </a:p>
          <a:p>
            <a:pPr marL="0" lvl="0" indent="0">
              <a:lnSpc>
                <a:spcPct val="90000"/>
              </a:lnSpc>
              <a:spcBef>
                <a:spcPts val="1090"/>
              </a:spcBef>
              <a:spcAft>
                <a:spcPts val="0"/>
              </a:spcAft>
              <a:buNone/>
            </a:pPr>
            <a:endParaRPr lang="en-MO" sz="900" b="1" i="1">
              <a:effectLst/>
              <a:latin typeface="TimesNewRomanPS-BoldItalicMT"/>
              <a:ea typeface="TimesNewRomanPS-BoldItalicMT"/>
              <a:cs typeface="TimesNewRomanPS-BoldItalicMT"/>
            </a:endParaRPr>
          </a:p>
          <a:p>
            <a:pPr marL="0" indent="0">
              <a:lnSpc>
                <a:spcPct val="90000"/>
              </a:lnSpc>
              <a:buNone/>
            </a:pPr>
            <a:r>
              <a:rPr lang="en-US" sz="900" dirty="0">
                <a:effectLst/>
                <a:latin typeface="Times New Roman" panose="02020603050405020304" pitchFamily="18" charset="0"/>
                <a:ea typeface="Times New Roman" panose="02020603050405020304" pitchFamily="18" charset="0"/>
              </a:rPr>
              <a:t>Talib, N, Fitzgerald, R. (2022) </a:t>
            </a:r>
            <a:r>
              <a:rPr lang="en-AU" sz="900" dirty="0">
                <a:effectLst/>
                <a:latin typeface="Times New Roman" panose="02020603050405020304" pitchFamily="18" charset="0"/>
                <a:ea typeface="Times New Roman" panose="02020603050405020304" pitchFamily="18" charset="0"/>
              </a:rPr>
              <a:t>The Art of Illusion as Government Policy. Analysing Political Economies of Surrealism. </a:t>
            </a:r>
            <a:r>
              <a:rPr lang="en-AU" sz="900" i="1" dirty="0">
                <a:effectLst/>
                <a:latin typeface="Times New Roman" panose="02020603050405020304" pitchFamily="18" charset="0"/>
                <a:ea typeface="Times New Roman" panose="02020603050405020304" pitchFamily="18" charset="0"/>
              </a:rPr>
              <a:t>Critical Discourse Studies </a:t>
            </a:r>
            <a:r>
              <a:rPr lang="en-AU" sz="900" dirty="0">
                <a:effectLst/>
                <a:latin typeface="Times New Roman" panose="02020603050405020304" pitchFamily="18" charset="0"/>
                <a:ea typeface="Times New Roman" panose="02020603050405020304" pitchFamily="18" charset="0"/>
              </a:rPr>
              <a:t>(SSCI)</a:t>
            </a:r>
            <a:r>
              <a:rPr lang="en-MO" sz="900">
                <a:effectLst/>
              </a:rPr>
              <a:t> </a:t>
            </a:r>
            <a:endParaRPr lang="en-MO" sz="900"/>
          </a:p>
        </p:txBody>
      </p:sp>
      <p:pic>
        <p:nvPicPr>
          <p:cNvPr id="5" name="Picture 4" descr="Graphical user interface, website&#10;&#10;Description automatically generated">
            <a:extLst>
              <a:ext uri="{FF2B5EF4-FFF2-40B4-BE49-F238E27FC236}">
                <a16:creationId xmlns:a16="http://schemas.microsoft.com/office/drawing/2014/main" id="{7D2DDB13-0B92-B597-CBE8-754DD33A1FE5}"/>
              </a:ext>
            </a:extLst>
          </p:cNvPr>
          <p:cNvPicPr>
            <a:picLocks noChangeAspect="1"/>
          </p:cNvPicPr>
          <p:nvPr/>
        </p:nvPicPr>
        <p:blipFill rotWithShape="1">
          <a:blip r:embed="rId2"/>
          <a:srcRect t="1356" r="4" b="940"/>
          <a:stretch/>
        </p:blipFill>
        <p:spPr>
          <a:xfrm>
            <a:off x="5756743" y="2093976"/>
            <a:ext cx="2955798" cy="4096512"/>
          </a:xfrm>
          <a:prstGeom prst="rect">
            <a:avLst/>
          </a:prstGeom>
        </p:spPr>
      </p:pic>
    </p:spTree>
    <p:extLst>
      <p:ext uri="{BB962C8B-B14F-4D97-AF65-F5344CB8AC3E}">
        <p14:creationId xmlns:p14="http://schemas.microsoft.com/office/powerpoint/2010/main" val="2255370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28F64C6-FE22-4FC1-A763-DFCC51481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38227" y="4577975"/>
            <a:ext cx="8612203" cy="1899827"/>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455493" y="4741948"/>
            <a:ext cx="8119248" cy="862031"/>
          </a:xfrm>
        </p:spPr>
        <p:txBody>
          <a:bodyPr vert="horz" lIns="91440" tIns="45720" rIns="91440" bIns="45720" rtlCol="0" anchor="b">
            <a:normAutofit fontScale="90000"/>
          </a:bodyPr>
          <a:lstStyle/>
          <a:p>
            <a:pPr algn="l" defTabSz="914400">
              <a:lnSpc>
                <a:spcPct val="90000"/>
              </a:lnSpc>
            </a:pPr>
            <a:r>
              <a:rPr lang="en-US" sz="3500" kern="1200" dirty="0">
                <a:solidFill>
                  <a:srgbClr val="FFFFFF"/>
                </a:solidFill>
                <a:latin typeface="+mj-lt"/>
                <a:ea typeface="+mj-ea"/>
                <a:cs typeface="+mj-cs"/>
              </a:rPr>
              <a:t>Not Everyone Begins as an Academic – and it’s always good to have a hobby </a:t>
            </a:r>
          </a:p>
        </p:txBody>
      </p:sp>
      <p:pic>
        <p:nvPicPr>
          <p:cNvPr id="10" name="Picture 9">
            <a:extLst>
              <a:ext uri="{FF2B5EF4-FFF2-40B4-BE49-F238E27FC236}">
                <a16:creationId xmlns:a16="http://schemas.microsoft.com/office/drawing/2014/main" id="{B6731E15-8B04-2102-1988-4B7A7A672F71}"/>
              </a:ext>
            </a:extLst>
          </p:cNvPr>
          <p:cNvPicPr>
            <a:picLocks noChangeAspect="1"/>
          </p:cNvPicPr>
          <p:nvPr/>
        </p:nvPicPr>
        <p:blipFill rotWithShape="1">
          <a:blip r:embed="rId2"/>
          <a:srcRect t="5777" r="3" b="3"/>
          <a:stretch/>
        </p:blipFill>
        <p:spPr>
          <a:xfrm>
            <a:off x="230880" y="321733"/>
            <a:ext cx="2845104" cy="2010551"/>
          </a:xfrm>
          <a:prstGeom prst="rect">
            <a:avLst/>
          </a:prstGeom>
        </p:spPr>
      </p:pic>
      <p:pic>
        <p:nvPicPr>
          <p:cNvPr id="5" name="Picture 4">
            <a:extLst>
              <a:ext uri="{FF2B5EF4-FFF2-40B4-BE49-F238E27FC236}">
                <a16:creationId xmlns:a16="http://schemas.microsoft.com/office/drawing/2014/main" id="{0D165A70-B443-EF8E-49FD-2C4398CFBA0B}"/>
              </a:ext>
            </a:extLst>
          </p:cNvPr>
          <p:cNvPicPr>
            <a:picLocks noChangeAspect="1"/>
          </p:cNvPicPr>
          <p:nvPr/>
        </p:nvPicPr>
        <p:blipFill rotWithShape="1">
          <a:blip r:embed="rId3"/>
          <a:srcRect l="7377" r="7977" b="-4"/>
          <a:stretch/>
        </p:blipFill>
        <p:spPr>
          <a:xfrm>
            <a:off x="3146219" y="321735"/>
            <a:ext cx="2848177" cy="2010551"/>
          </a:xfrm>
          <a:prstGeom prst="rect">
            <a:avLst/>
          </a:prstGeom>
        </p:spPr>
      </p:pic>
      <p:pic>
        <p:nvPicPr>
          <p:cNvPr id="8" name="Picture 7">
            <a:extLst>
              <a:ext uri="{FF2B5EF4-FFF2-40B4-BE49-F238E27FC236}">
                <a16:creationId xmlns:a16="http://schemas.microsoft.com/office/drawing/2014/main" id="{E303179F-A8F0-FA84-B0DD-A15FFF4DDAB3}"/>
              </a:ext>
            </a:extLst>
          </p:cNvPr>
          <p:cNvPicPr>
            <a:picLocks noChangeAspect="1"/>
          </p:cNvPicPr>
          <p:nvPr/>
        </p:nvPicPr>
        <p:blipFill rotWithShape="1">
          <a:blip r:embed="rId4"/>
          <a:srcRect t="21351" r="-3" b="8064"/>
          <a:stretch/>
        </p:blipFill>
        <p:spPr>
          <a:xfrm>
            <a:off x="6064632" y="321734"/>
            <a:ext cx="2848488" cy="2010550"/>
          </a:xfrm>
          <a:prstGeom prst="rect">
            <a:avLst/>
          </a:prstGeom>
        </p:spPr>
      </p:pic>
      <p:pic>
        <p:nvPicPr>
          <p:cNvPr id="11" name="Content Placeholder 10"/>
          <p:cNvPicPr>
            <a:picLocks noGrp="1" noChangeAspect="1"/>
          </p:cNvPicPr>
          <p:nvPr>
            <p:ph idx="1"/>
          </p:nvPr>
        </p:nvPicPr>
        <p:blipFill rotWithShape="1">
          <a:blip r:embed="rId5">
            <a:extLst>
              <a:ext uri="{28A0092B-C50C-407E-A947-70E740481C1C}">
                <a14:useLocalDpi xmlns:a14="http://schemas.microsoft.com/office/drawing/2010/main" val="0"/>
              </a:ext>
            </a:extLst>
          </a:blip>
          <a:srcRect t="5383" r="-2" b="424"/>
          <a:stretch/>
        </p:blipFill>
        <p:spPr>
          <a:xfrm>
            <a:off x="230880" y="2423723"/>
            <a:ext cx="2846070" cy="2010551"/>
          </a:xfrm>
          <a:prstGeom prst="rect">
            <a:avLst/>
          </a:prstGeom>
        </p:spPr>
      </p:pic>
      <p:pic>
        <p:nvPicPr>
          <p:cNvPr id="7" name="Picture 6" descr="IMG_3307.JPG"/>
          <p:cNvPicPr>
            <a:picLocks noChangeAspect="1"/>
          </p:cNvPicPr>
          <p:nvPr/>
        </p:nvPicPr>
        <p:blipFill rotWithShape="1">
          <a:blip r:embed="rId6">
            <a:extLst>
              <a:ext uri="{28A0092B-C50C-407E-A947-70E740481C1C}">
                <a14:useLocalDpi xmlns:a14="http://schemas.microsoft.com/office/drawing/2010/main" val="0"/>
              </a:ext>
            </a:extLst>
          </a:blip>
          <a:srcRect t="3318" r="-2" b="2337"/>
          <a:stretch/>
        </p:blipFill>
        <p:spPr>
          <a:xfrm>
            <a:off x="3142635" y="2422095"/>
            <a:ext cx="2846070" cy="2013804"/>
          </a:xfrm>
          <a:prstGeom prst="rect">
            <a:avLst/>
          </a:prstGeom>
        </p:spPr>
      </p:pic>
      <p:pic>
        <p:nvPicPr>
          <p:cNvPr id="9" name="Picture 8" descr="IMG_9801.JPG"/>
          <p:cNvPicPr>
            <a:picLocks noChangeAspect="1"/>
          </p:cNvPicPr>
          <p:nvPr/>
        </p:nvPicPr>
        <p:blipFill rotWithShape="1">
          <a:blip r:embed="rId7">
            <a:extLst>
              <a:ext uri="{28A0092B-C50C-407E-A947-70E740481C1C}">
                <a14:useLocalDpi xmlns:a14="http://schemas.microsoft.com/office/drawing/2010/main" val="0"/>
              </a:ext>
            </a:extLst>
          </a:blip>
          <a:srcRect t="12057" r="-2" b="14355"/>
          <a:stretch/>
        </p:blipFill>
        <p:spPr>
          <a:xfrm>
            <a:off x="6070045" y="2422097"/>
            <a:ext cx="2846070" cy="2010551"/>
          </a:xfrm>
          <a:prstGeom prst="rect">
            <a:avLst/>
          </a:prstGeom>
        </p:spPr>
      </p:pic>
      <p:cxnSp>
        <p:nvCxnSpPr>
          <p:cNvPr id="18" name="Straight Connector 17">
            <a:extLst>
              <a:ext uri="{FF2B5EF4-FFF2-40B4-BE49-F238E27FC236}">
                <a16:creationId xmlns:a16="http://schemas.microsoft.com/office/drawing/2014/main" id="{5C34627B-48E6-4F4D-B843-97717A86B4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5972" y="5694097"/>
            <a:ext cx="6858000"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5656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4300" y="1641752"/>
            <a:ext cx="4605336" cy="1323439"/>
          </a:xfrm>
        </p:spPr>
        <p:txBody>
          <a:bodyPr anchor="t">
            <a:normAutofit/>
          </a:bodyPr>
          <a:lstStyle/>
          <a:p>
            <a:r>
              <a:rPr lang="en-US" sz="3500" dirty="0">
                <a:solidFill>
                  <a:schemeClr val="bg1"/>
                </a:solidFill>
              </a:rPr>
              <a:t>You and the Course</a:t>
            </a:r>
          </a:p>
        </p:txBody>
      </p:sp>
      <p:grpSp>
        <p:nvGrpSpPr>
          <p:cNvPr id="12" name="Group 11">
            <a:extLst>
              <a:ext uri="{FF2B5EF4-FFF2-40B4-BE49-F238E27FC236}">
                <a16:creationId xmlns:a16="http://schemas.microsoft.com/office/drawing/2014/main" id="{36AB285A-81F9-42F0-A9FD-0058EB46EF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3436144" cy="6858002"/>
            <a:chOff x="-2" y="-1"/>
            <a:chExt cx="4581527" cy="6858002"/>
          </a:xfrm>
          <a:effectLst>
            <a:outerShdw blurRad="381000" dist="50800" algn="ctr" rotWithShape="0">
              <a:srgbClr val="000000">
                <a:alpha val="10000"/>
              </a:srgbClr>
            </a:outerShdw>
          </a:effectLst>
        </p:grpSpPr>
        <p:grpSp>
          <p:nvGrpSpPr>
            <p:cNvPr id="13" name="Group 12">
              <a:extLst>
                <a:ext uri="{FF2B5EF4-FFF2-40B4-BE49-F238E27FC236}">
                  <a16:creationId xmlns:a16="http://schemas.microsoft.com/office/drawing/2014/main" id="{A08FF3E0-ABFD-4639-B6D5-59DC3C50432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21" name="Freeform: Shape 20">
                <a:extLst>
                  <a:ext uri="{FF2B5EF4-FFF2-40B4-BE49-F238E27FC236}">
                    <a16:creationId xmlns:a16="http://schemas.microsoft.com/office/drawing/2014/main" id="{05F28668-2B20-456B-B40F-9496D0A01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345261A6-F525-4DE2-99D5-BD04602D3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4" name="Group 13">
              <a:extLst>
                <a:ext uri="{FF2B5EF4-FFF2-40B4-BE49-F238E27FC236}">
                  <a16:creationId xmlns:a16="http://schemas.microsoft.com/office/drawing/2014/main" id="{5726B9BC-5A36-4E2B-ACA8-E750DAF63CB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5" name="Group 14">
                <a:extLst>
                  <a:ext uri="{FF2B5EF4-FFF2-40B4-BE49-F238E27FC236}">
                    <a16:creationId xmlns:a16="http://schemas.microsoft.com/office/drawing/2014/main" id="{D3D8668E-61B9-48EF-9EBA-555647BA6D4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9" name="Freeform: Shape 18">
                  <a:extLst>
                    <a:ext uri="{FF2B5EF4-FFF2-40B4-BE49-F238E27FC236}">
                      <a16:creationId xmlns:a16="http://schemas.microsoft.com/office/drawing/2014/main" id="{3B5CB98A-8493-4791-B351-0BC590BB9A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4CA2FB47-60A5-434E-9BA4-1FF65518A1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6" name="Group 15">
                <a:extLst>
                  <a:ext uri="{FF2B5EF4-FFF2-40B4-BE49-F238E27FC236}">
                    <a16:creationId xmlns:a16="http://schemas.microsoft.com/office/drawing/2014/main" id="{406D9D90-1212-40FF-BAB0-8A661FC855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7" name="Freeform: Shape 16">
                  <a:extLst>
                    <a:ext uri="{FF2B5EF4-FFF2-40B4-BE49-F238E27FC236}">
                      <a16:creationId xmlns:a16="http://schemas.microsoft.com/office/drawing/2014/main" id="{903898C6-CE98-4636-8CE5-5172BD2B9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5326F39-37DB-4935-9AD9-746655D5DD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grpSp>
      <p:pic>
        <p:nvPicPr>
          <p:cNvPr id="7" name="Graphic 6" descr="Fingerprint">
            <a:extLst>
              <a:ext uri="{FF2B5EF4-FFF2-40B4-BE49-F238E27FC236}">
                <a16:creationId xmlns:a16="http://schemas.microsoft.com/office/drawing/2014/main" id="{20439E6F-AE2F-A3F2-D781-418B85E43D0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6268" y="2720154"/>
            <a:ext cx="1997868" cy="1997868"/>
          </a:xfrm>
          <a:prstGeom prst="rect">
            <a:avLst/>
          </a:prstGeom>
        </p:spPr>
      </p:pic>
      <p:sp>
        <p:nvSpPr>
          <p:cNvPr id="3" name="Content Placeholder 2"/>
          <p:cNvSpPr>
            <a:spLocks noGrp="1"/>
          </p:cNvSpPr>
          <p:nvPr>
            <p:ph idx="1"/>
          </p:nvPr>
        </p:nvSpPr>
        <p:spPr>
          <a:xfrm>
            <a:off x="3924300" y="3146400"/>
            <a:ext cx="4605337" cy="2454300"/>
          </a:xfrm>
        </p:spPr>
        <p:txBody>
          <a:bodyPr>
            <a:normAutofit/>
          </a:bodyPr>
          <a:lstStyle/>
          <a:p>
            <a:r>
              <a:rPr lang="en-US" sz="2100" dirty="0">
                <a:solidFill>
                  <a:schemeClr val="bg1">
                    <a:alpha val="80000"/>
                  </a:schemeClr>
                </a:solidFill>
              </a:rPr>
              <a:t>Who are you and what Dept you are working in.</a:t>
            </a:r>
          </a:p>
          <a:p>
            <a:endParaRPr lang="en-US" sz="2100" dirty="0">
              <a:solidFill>
                <a:schemeClr val="bg1">
                  <a:alpha val="80000"/>
                </a:schemeClr>
              </a:solidFill>
            </a:endParaRPr>
          </a:p>
          <a:p>
            <a:r>
              <a:rPr lang="en-US" sz="2100" dirty="0">
                <a:solidFill>
                  <a:schemeClr val="bg1">
                    <a:alpha val="80000"/>
                  </a:schemeClr>
                </a:solidFill>
              </a:rPr>
              <a:t>So, what is this course about?</a:t>
            </a:r>
          </a:p>
          <a:p>
            <a:endParaRPr lang="en-US" sz="2100" dirty="0">
              <a:solidFill>
                <a:schemeClr val="bg1">
                  <a:alpha val="80000"/>
                </a:schemeClr>
              </a:solidFill>
            </a:endParaRPr>
          </a:p>
        </p:txBody>
      </p:sp>
    </p:spTree>
    <p:extLst>
      <p:ext uri="{BB962C8B-B14F-4D97-AF65-F5344CB8AC3E}">
        <p14:creationId xmlns:p14="http://schemas.microsoft.com/office/powerpoint/2010/main" val="27604311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415299" y="548464"/>
            <a:ext cx="5098906" cy="1675623"/>
          </a:xfrm>
        </p:spPr>
        <p:txBody>
          <a:bodyPr anchor="b">
            <a:normAutofit/>
          </a:bodyPr>
          <a:lstStyle/>
          <a:p>
            <a:pPr>
              <a:lnSpc>
                <a:spcPct val="90000"/>
              </a:lnSpc>
            </a:pPr>
            <a:r>
              <a:rPr lang="en-US" sz="3500" dirty="0"/>
              <a:t>Who are you. 2, and what kinds of research are you interested in.</a:t>
            </a:r>
          </a:p>
        </p:txBody>
      </p:sp>
      <p:pic>
        <p:nvPicPr>
          <p:cNvPr id="5" name="Picture 4" descr="Books stacked on a table">
            <a:extLst>
              <a:ext uri="{FF2B5EF4-FFF2-40B4-BE49-F238E27FC236}">
                <a16:creationId xmlns:a16="http://schemas.microsoft.com/office/drawing/2014/main" id="{861C7F3E-493B-A5FA-3FEB-0A9CCB0083E1}"/>
              </a:ext>
            </a:extLst>
          </p:cNvPr>
          <p:cNvPicPr>
            <a:picLocks noChangeAspect="1"/>
          </p:cNvPicPr>
          <p:nvPr/>
        </p:nvPicPr>
        <p:blipFill rotWithShape="1">
          <a:blip r:embed="rId2"/>
          <a:srcRect l="35676" r="33689" b="-1"/>
          <a:stretch/>
        </p:blipFill>
        <p:spPr>
          <a:xfrm>
            <a:off x="20" y="10"/>
            <a:ext cx="3147352" cy="6857990"/>
          </a:xfrm>
          <a:prstGeom prst="rect">
            <a:avLst/>
          </a:prstGeom>
          <a:effectLst/>
        </p:spPr>
      </p:pic>
      <p:sp>
        <p:nvSpPr>
          <p:cNvPr id="3" name="Content Placeholder 2"/>
          <p:cNvSpPr>
            <a:spLocks noGrp="1"/>
          </p:cNvSpPr>
          <p:nvPr>
            <p:ph idx="1"/>
          </p:nvPr>
        </p:nvSpPr>
        <p:spPr>
          <a:xfrm>
            <a:off x="3415300" y="2409830"/>
            <a:ext cx="5098904" cy="3705217"/>
          </a:xfrm>
        </p:spPr>
        <p:txBody>
          <a:bodyPr>
            <a:normAutofit/>
          </a:bodyPr>
          <a:lstStyle/>
          <a:p>
            <a:pPr>
              <a:lnSpc>
                <a:spcPct val="90000"/>
              </a:lnSpc>
            </a:pPr>
            <a:r>
              <a:rPr lang="en-GB" sz="1700" dirty="0"/>
              <a:t>In deciding to do a PhD you are making a decision to be a writer, first for a PhD and then research articles/chapters/books.  </a:t>
            </a:r>
          </a:p>
          <a:p>
            <a:pPr>
              <a:lnSpc>
                <a:spcPct val="90000"/>
              </a:lnSpc>
            </a:pPr>
            <a:endParaRPr lang="en-GB" sz="1700" dirty="0"/>
          </a:p>
          <a:p>
            <a:pPr>
              <a:lnSpc>
                <a:spcPct val="90000"/>
              </a:lnSpc>
            </a:pPr>
            <a:r>
              <a:rPr lang="en-GB" sz="1700" dirty="0"/>
              <a:t>The university you work at will expect this, will hire you on the basis of this, promote you on the basis of how well you do this and how well known your writing/research is globally. </a:t>
            </a:r>
          </a:p>
          <a:p>
            <a:pPr>
              <a:lnSpc>
                <a:spcPct val="90000"/>
              </a:lnSpc>
            </a:pPr>
            <a:endParaRPr lang="en-GB" sz="1700" dirty="0"/>
          </a:p>
          <a:p>
            <a:pPr>
              <a:lnSpc>
                <a:spcPct val="90000"/>
              </a:lnSpc>
            </a:pPr>
            <a:r>
              <a:rPr lang="en-GB" sz="1700" dirty="0"/>
              <a:t>From now until you stop working in a university you will be thinking about writing or writing something. </a:t>
            </a:r>
          </a:p>
          <a:p>
            <a:pPr>
              <a:lnSpc>
                <a:spcPct val="90000"/>
              </a:lnSpc>
            </a:pPr>
            <a:endParaRPr lang="en-GB" sz="1700" dirty="0"/>
          </a:p>
          <a:p>
            <a:pPr>
              <a:lnSpc>
                <a:spcPct val="90000"/>
              </a:lnSpc>
            </a:pPr>
            <a:r>
              <a:rPr lang="en-GB" sz="1700" dirty="0"/>
              <a:t>You will be your research publications.</a:t>
            </a:r>
            <a:endParaRPr lang="en-US" sz="1700" dirty="0"/>
          </a:p>
          <a:p>
            <a:pPr marL="0" indent="0">
              <a:lnSpc>
                <a:spcPct val="90000"/>
              </a:lnSpc>
              <a:buNone/>
            </a:pPr>
            <a:endParaRPr lang="en-US" sz="1700" dirty="0"/>
          </a:p>
        </p:txBody>
      </p:sp>
    </p:spTree>
    <p:extLst>
      <p:ext uri="{BB962C8B-B14F-4D97-AF65-F5344CB8AC3E}">
        <p14:creationId xmlns:p14="http://schemas.microsoft.com/office/powerpoint/2010/main" val="4184332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tack of magazines on table">
            <a:extLst>
              <a:ext uri="{FF2B5EF4-FFF2-40B4-BE49-F238E27FC236}">
                <a16:creationId xmlns:a16="http://schemas.microsoft.com/office/drawing/2014/main" id="{12885200-5E69-B911-B1C2-E845134166B9}"/>
              </a:ext>
            </a:extLst>
          </p:cNvPr>
          <p:cNvPicPr>
            <a:picLocks noChangeAspect="1"/>
          </p:cNvPicPr>
          <p:nvPr/>
        </p:nvPicPr>
        <p:blipFill rotWithShape="1">
          <a:blip r:embed="rId2"/>
          <a:srcRect l="29413" r="-1" b="-1"/>
          <a:stretch/>
        </p:blipFill>
        <p:spPr>
          <a:xfrm>
            <a:off x="1891767" y="10"/>
            <a:ext cx="7252231"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28650" y="585842"/>
            <a:ext cx="2866641" cy="1899912"/>
          </a:xfrm>
        </p:spPr>
        <p:txBody>
          <a:bodyPr>
            <a:normAutofit/>
          </a:bodyPr>
          <a:lstStyle/>
          <a:p>
            <a:r>
              <a:rPr lang="en-US" sz="3500" dirty="0"/>
              <a:t>Part 2 Why do this? </a:t>
            </a:r>
          </a:p>
        </p:txBody>
      </p:sp>
      <p:sp>
        <p:nvSpPr>
          <p:cNvPr id="3" name="Content Placeholder 2"/>
          <p:cNvSpPr>
            <a:spLocks noGrp="1"/>
          </p:cNvSpPr>
          <p:nvPr>
            <p:ph idx="1"/>
          </p:nvPr>
        </p:nvSpPr>
        <p:spPr>
          <a:xfrm>
            <a:off x="458444" y="3663912"/>
            <a:ext cx="2866641" cy="2158763"/>
          </a:xfrm>
        </p:spPr>
        <p:txBody>
          <a:bodyPr>
            <a:normAutofit/>
          </a:bodyPr>
          <a:lstStyle/>
          <a:p>
            <a:r>
              <a:rPr lang="en-US" sz="1700" dirty="0"/>
              <a:t>Writing as a career. </a:t>
            </a:r>
          </a:p>
          <a:p>
            <a:r>
              <a:rPr lang="en-US" sz="1700" dirty="0"/>
              <a:t>Why I write </a:t>
            </a:r>
          </a:p>
          <a:p>
            <a:r>
              <a:rPr lang="en-US" sz="1700" dirty="0"/>
              <a:t>Goal, motivation, drive desire, what do you want to achieve? </a:t>
            </a:r>
          </a:p>
        </p:txBody>
      </p:sp>
    </p:spTree>
    <p:extLst>
      <p:ext uri="{BB962C8B-B14F-4D97-AF65-F5344CB8AC3E}">
        <p14:creationId xmlns:p14="http://schemas.microsoft.com/office/powerpoint/2010/main" val="26519789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282117" y="-253670"/>
            <a:ext cx="137072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668730" y="422146"/>
            <a:ext cx="484026"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7532611" y="655140"/>
            <a:ext cx="515604"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017482" y="0"/>
            <a:ext cx="2126518"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82258" y="6115501"/>
            <a:ext cx="1120884"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ext, letter&#10;&#10;Description automatically generated">
            <a:extLst>
              <a:ext uri="{FF2B5EF4-FFF2-40B4-BE49-F238E27FC236}">
                <a16:creationId xmlns:a16="http://schemas.microsoft.com/office/drawing/2014/main" id="{FC700D73-B127-F97D-0FC5-986E9F4D62F5}"/>
              </a:ext>
            </a:extLst>
          </p:cNvPr>
          <p:cNvPicPr>
            <a:picLocks noGrp="1" noChangeAspect="1"/>
          </p:cNvPicPr>
          <p:nvPr>
            <p:ph idx="1"/>
          </p:nvPr>
        </p:nvPicPr>
        <p:blipFill>
          <a:blip r:embed="rId2"/>
          <a:stretch>
            <a:fillRect/>
          </a:stretch>
        </p:blipFill>
        <p:spPr>
          <a:xfrm>
            <a:off x="2649983" y="643467"/>
            <a:ext cx="3844033"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03060" y="6453143"/>
            <a:ext cx="611177"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82736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9656" y="0"/>
            <a:ext cx="7824687"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1206" y="0"/>
            <a:ext cx="7441587"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1624175" y="1315685"/>
            <a:ext cx="5895648" cy="4024884"/>
          </a:xfrm>
        </p:spPr>
        <p:txBody>
          <a:bodyPr anchor="t">
            <a:normAutofit/>
          </a:bodyPr>
          <a:lstStyle/>
          <a:p>
            <a:r>
              <a:rPr lang="en-US" sz="2100" dirty="0"/>
              <a:t>George Orwell. </a:t>
            </a:r>
            <a:r>
              <a:rPr lang="en-US" sz="2100" i="1" dirty="0"/>
              <a:t>Why I Write</a:t>
            </a:r>
            <a:r>
              <a:rPr lang="en-US" sz="2100" dirty="0"/>
              <a:t>. </a:t>
            </a:r>
          </a:p>
          <a:p>
            <a:endParaRPr lang="en-US" sz="2100" dirty="0"/>
          </a:p>
          <a:p>
            <a:r>
              <a:rPr lang="en-US" sz="2100" dirty="0"/>
              <a:t>All writers are vain, selfish and lazy, and at the very bottom of their motives there lies a mystery. Writing a book [or article] is a horrible, exhausting struggle, like a long bout of some painful illness. One would never undertake such a thing if one were not driven on by some demon whom one can neither resist nor understand. </a:t>
            </a:r>
          </a:p>
        </p:txBody>
      </p:sp>
    </p:spTree>
    <p:extLst>
      <p:ext uri="{BB962C8B-B14F-4D97-AF65-F5344CB8AC3E}">
        <p14:creationId xmlns:p14="http://schemas.microsoft.com/office/powerpoint/2010/main" val="1219122174"/>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9656" y="0"/>
            <a:ext cx="7824687"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1206" y="0"/>
            <a:ext cx="7441587"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1733360" y="365760"/>
            <a:ext cx="5677279" cy="1288238"/>
          </a:xfrm>
        </p:spPr>
        <p:txBody>
          <a:bodyPr anchor="ctr">
            <a:normAutofit/>
          </a:bodyPr>
          <a:lstStyle/>
          <a:p>
            <a:pPr>
              <a:lnSpc>
                <a:spcPct val="90000"/>
              </a:lnSpc>
            </a:pPr>
            <a:r>
              <a:rPr lang="en-US" sz="1800" dirty="0"/>
              <a:t>[There] exist in different degrees in every writer, and in any one writer the proportions will vary from time to time, according to the atmosphere in which he [sic] is living. </a:t>
            </a:r>
          </a:p>
        </p:txBody>
      </p:sp>
      <p:sp>
        <p:nvSpPr>
          <p:cNvPr id="3" name="Content Placeholder 2"/>
          <p:cNvSpPr>
            <a:spLocks noGrp="1"/>
          </p:cNvSpPr>
          <p:nvPr>
            <p:ph idx="1"/>
          </p:nvPr>
        </p:nvSpPr>
        <p:spPr>
          <a:xfrm>
            <a:off x="1624175" y="1718832"/>
            <a:ext cx="5895648" cy="4535424"/>
          </a:xfrm>
        </p:spPr>
        <p:txBody>
          <a:bodyPr anchor="t">
            <a:normAutofit fontScale="85000" lnSpcReduction="10000"/>
          </a:bodyPr>
          <a:lstStyle/>
          <a:p>
            <a:pPr>
              <a:lnSpc>
                <a:spcPct val="90000"/>
              </a:lnSpc>
            </a:pPr>
            <a:r>
              <a:rPr lang="en-US" sz="1600" dirty="0"/>
              <a:t>1. Sheer egoism. </a:t>
            </a:r>
          </a:p>
          <a:p>
            <a:pPr>
              <a:lnSpc>
                <a:spcPct val="90000"/>
              </a:lnSpc>
            </a:pPr>
            <a:endParaRPr lang="en-US" sz="1600" dirty="0"/>
          </a:p>
          <a:p>
            <a:pPr>
              <a:lnSpc>
                <a:spcPct val="150000"/>
              </a:lnSpc>
            </a:pPr>
            <a:r>
              <a:rPr lang="en-US" sz="1600" dirty="0"/>
              <a:t>Desire to seem clever, to be talked about, to be remembered after death, to get your own back on grown-ups who snubbed you in childhood, etc. etc. It is humbug to pretend that this is not a motive, a strong one. Writers share this characteristic with scientists, artists, politicians, lawyers, soldiers, successful businessmen—in short, with the whole top crust of humanity. The great mass of human beings are not acutely selfish. After the age of about thirty they abandon individual ambition—in many cases, indeed, they almost abandon the sense of being individuals at all—and live chiefly for others, or are simply smothered under drudgery. But there is also the minority of gifted, </a:t>
            </a:r>
            <a:r>
              <a:rPr lang="en-US" sz="1600" dirty="0" err="1"/>
              <a:t>wilful</a:t>
            </a:r>
            <a:r>
              <a:rPr lang="en-US" sz="1600" dirty="0"/>
              <a:t> people who are determined to live their own lives to the end, and writers belong in this class. Serious writers, I should say, are on the whole more vain and self-centered than journalists, though less interested in money.</a:t>
            </a:r>
          </a:p>
        </p:txBody>
      </p:sp>
    </p:spTree>
    <p:extLst>
      <p:ext uri="{BB962C8B-B14F-4D97-AF65-F5344CB8AC3E}">
        <p14:creationId xmlns:p14="http://schemas.microsoft.com/office/powerpoint/2010/main" val="595691122"/>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9656" y="0"/>
            <a:ext cx="7824687"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1206" y="0"/>
            <a:ext cx="7441587"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1624175" y="851337"/>
            <a:ext cx="5895648" cy="4751990"/>
          </a:xfrm>
        </p:spPr>
        <p:txBody>
          <a:bodyPr anchor="t">
            <a:normAutofit fontScale="92500" lnSpcReduction="10000"/>
          </a:bodyPr>
          <a:lstStyle/>
          <a:p>
            <a:pPr>
              <a:lnSpc>
                <a:spcPct val="90000"/>
              </a:lnSpc>
            </a:pPr>
            <a:r>
              <a:rPr lang="en-US" sz="1900" dirty="0"/>
              <a:t>2. Aesthetic enthusiasm. </a:t>
            </a:r>
          </a:p>
          <a:p>
            <a:pPr>
              <a:lnSpc>
                <a:spcPct val="90000"/>
              </a:lnSpc>
            </a:pPr>
            <a:endParaRPr lang="en-US" sz="1900" dirty="0"/>
          </a:p>
          <a:p>
            <a:pPr>
              <a:lnSpc>
                <a:spcPct val="150000"/>
              </a:lnSpc>
            </a:pPr>
            <a:r>
              <a:rPr lang="en-US" sz="1800" dirty="0"/>
              <a:t>Perception of beauty in the external world, or, on the other hand, in words and their right arrangement. Pleasure in the impact of one sound on another, in the firmness of good prose or the rhythm of a good story. Desire to share an experience which one feels is valuable and ought not to be missed. The aesthetic motive is very feeble in a lot of writers, but even a pamphleteer or a writer of textbooks will have pet words and phrases which appeal to him for non-utilitarian reasons; or he may feel strongly about typography, width of margins, etc. Above the level of a railway guide, no book is quite free from aesthetic considerations.</a:t>
            </a:r>
          </a:p>
        </p:txBody>
      </p:sp>
    </p:spTree>
    <p:extLst>
      <p:ext uri="{BB962C8B-B14F-4D97-AF65-F5344CB8AC3E}">
        <p14:creationId xmlns:p14="http://schemas.microsoft.com/office/powerpoint/2010/main" val="17542516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13668" y="1157151"/>
            <a:ext cx="2401025" cy="3387497"/>
          </a:xfrm>
        </p:spPr>
        <p:txBody>
          <a:bodyPr anchor="b">
            <a:normAutofit fontScale="90000"/>
          </a:bodyPr>
          <a:lstStyle/>
          <a:p>
            <a:pPr algn="l">
              <a:lnSpc>
                <a:spcPct val="90000"/>
              </a:lnSpc>
            </a:pPr>
            <a:r>
              <a:rPr lang="en-US" sz="2700" dirty="0">
                <a:solidFill>
                  <a:srgbClr val="FFFFFF"/>
                </a:solidFill>
              </a:rPr>
              <a:t>Outline</a:t>
            </a:r>
            <a:br>
              <a:rPr lang="en-US" sz="2700" dirty="0">
                <a:solidFill>
                  <a:srgbClr val="FFFFFF"/>
                </a:solidFill>
              </a:rPr>
            </a:br>
            <a:r>
              <a:rPr lang="en-US" sz="2700" dirty="0" err="1">
                <a:solidFill>
                  <a:srgbClr val="FFFFFF"/>
                </a:solidFill>
              </a:rPr>
              <a:t>Ooo</a:t>
            </a:r>
            <a:r>
              <a:rPr lang="en-US" sz="2700" dirty="0">
                <a:solidFill>
                  <a:srgbClr val="FFFFFF"/>
                </a:solidFill>
              </a:rPr>
              <a:t> you made it! </a:t>
            </a:r>
            <a:br>
              <a:rPr lang="en-US" sz="2700" dirty="0">
                <a:solidFill>
                  <a:srgbClr val="FFFFFF"/>
                </a:solidFill>
              </a:rPr>
            </a:br>
            <a:br>
              <a:rPr lang="en-US" sz="2700" dirty="0">
                <a:solidFill>
                  <a:srgbClr val="FFFFFF"/>
                </a:solidFill>
              </a:rPr>
            </a:br>
            <a:br>
              <a:rPr lang="en-US" sz="2700" dirty="0">
                <a:solidFill>
                  <a:srgbClr val="FFFFFF"/>
                </a:solidFill>
              </a:rPr>
            </a:br>
            <a:r>
              <a:rPr lang="en-US" sz="2700" dirty="0">
                <a:solidFill>
                  <a:srgbClr val="FFFFFF"/>
                </a:solidFill>
              </a:rPr>
              <a:t>Now some new things about working in a University you might not know. </a:t>
            </a:r>
          </a:p>
        </p:txBody>
      </p:sp>
      <p:sp>
        <p:nvSpPr>
          <p:cNvPr id="3" name="Content Placeholder 2"/>
          <p:cNvSpPr>
            <a:spLocks noGrp="1"/>
          </p:cNvSpPr>
          <p:nvPr>
            <p:ph idx="1"/>
          </p:nvPr>
        </p:nvSpPr>
        <p:spPr>
          <a:xfrm>
            <a:off x="3607694" y="649480"/>
            <a:ext cx="4916510" cy="5546047"/>
          </a:xfrm>
        </p:spPr>
        <p:txBody>
          <a:bodyPr anchor="ctr">
            <a:normAutofit/>
          </a:bodyPr>
          <a:lstStyle/>
          <a:p>
            <a:r>
              <a:rPr lang="en-US" sz="1700" dirty="0"/>
              <a:t>Part 1</a:t>
            </a:r>
          </a:p>
          <a:p>
            <a:r>
              <a:rPr lang="en-US" sz="1700" dirty="0"/>
              <a:t>Introduction 1. Who am I and who are you?</a:t>
            </a:r>
          </a:p>
          <a:p>
            <a:r>
              <a:rPr lang="en-US" sz="1700" dirty="0"/>
              <a:t>The Course </a:t>
            </a:r>
          </a:p>
          <a:p>
            <a:r>
              <a:rPr lang="en-US" sz="1700" dirty="0"/>
              <a:t>Introductions 2. Academic Researcher, Who are you, what are you researching? </a:t>
            </a:r>
          </a:p>
          <a:p>
            <a:pPr marL="0" indent="0">
              <a:buNone/>
            </a:pPr>
            <a:endParaRPr lang="en-US" sz="1700" dirty="0"/>
          </a:p>
          <a:p>
            <a:r>
              <a:rPr lang="en-US" sz="1700" dirty="0"/>
              <a:t>Part 2 </a:t>
            </a:r>
          </a:p>
          <a:p>
            <a:r>
              <a:rPr lang="en-US" sz="1700" dirty="0"/>
              <a:t>What are we doing here, academia and doing a PhD. </a:t>
            </a:r>
          </a:p>
          <a:p>
            <a:r>
              <a:rPr lang="en-US" sz="1700" dirty="0"/>
              <a:t>Choosing to be a writer</a:t>
            </a:r>
            <a:r>
              <a:rPr lang="en-US" sz="1700" i="1" dirty="0"/>
              <a:t>. Why I write . Goal, Motivation, Desire, Why do you want to do this as a career. </a:t>
            </a:r>
          </a:p>
          <a:p>
            <a:endParaRPr lang="en-US" sz="1700" i="1" dirty="0"/>
          </a:p>
          <a:p>
            <a:r>
              <a:rPr lang="en-US" sz="1700" dirty="0"/>
              <a:t>Part 3. </a:t>
            </a:r>
          </a:p>
          <a:p>
            <a:r>
              <a:rPr lang="en-US" sz="1700" dirty="0"/>
              <a:t>Being a Researcher in a global research environment. </a:t>
            </a:r>
          </a:p>
          <a:p>
            <a:r>
              <a:rPr lang="en-US" sz="1700" dirty="0"/>
              <a:t>Know your research community. </a:t>
            </a:r>
          </a:p>
          <a:p>
            <a:r>
              <a:rPr lang="en-US" sz="1700" dirty="0"/>
              <a:t>Google Scholar, </a:t>
            </a:r>
            <a:r>
              <a:rPr lang="en-US" sz="1700" dirty="0" err="1"/>
              <a:t>Academia.edu</a:t>
            </a:r>
            <a:r>
              <a:rPr lang="en-US" sz="1700" dirty="0"/>
              <a:t>, ResearchGate. </a:t>
            </a:r>
          </a:p>
          <a:p>
            <a:endParaRPr lang="en-US" sz="1700" dirty="0"/>
          </a:p>
          <a:p>
            <a:endParaRPr lang="en-US" sz="1700" dirty="0"/>
          </a:p>
        </p:txBody>
      </p:sp>
    </p:spTree>
    <p:extLst>
      <p:ext uri="{BB962C8B-B14F-4D97-AF65-F5344CB8AC3E}">
        <p14:creationId xmlns:p14="http://schemas.microsoft.com/office/powerpoint/2010/main" val="32678215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3436144" cy="6858002"/>
            <a:chOff x="-2" y="-1"/>
            <a:chExt cx="4581527" cy="6858002"/>
          </a:xfrm>
          <a:effectLst>
            <a:outerShdw blurRad="381000" dist="50800" algn="ctr" rotWithShape="0">
              <a:srgbClr val="000000">
                <a:alpha val="10000"/>
              </a:srgbClr>
            </a:outerShdw>
          </a:effectLst>
        </p:grpSpPr>
        <p:grpSp>
          <p:nvGrpSpPr>
            <p:cNvPr id="1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2"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3" name="Content Placeholder 2"/>
          <p:cNvSpPr>
            <a:spLocks noGrp="1"/>
          </p:cNvSpPr>
          <p:nvPr>
            <p:ph idx="1"/>
          </p:nvPr>
        </p:nvSpPr>
        <p:spPr>
          <a:xfrm>
            <a:off x="3924300" y="1721579"/>
            <a:ext cx="4605337" cy="3952648"/>
          </a:xfrm>
        </p:spPr>
        <p:txBody>
          <a:bodyPr>
            <a:normAutofit/>
          </a:bodyPr>
          <a:lstStyle/>
          <a:p>
            <a:pPr>
              <a:lnSpc>
                <a:spcPct val="90000"/>
              </a:lnSpc>
            </a:pPr>
            <a:r>
              <a:rPr lang="en-US" sz="1600">
                <a:solidFill>
                  <a:schemeClr val="tx1">
                    <a:alpha val="80000"/>
                  </a:schemeClr>
                </a:solidFill>
              </a:rPr>
              <a:t>3. Historical impulse. </a:t>
            </a:r>
          </a:p>
          <a:p>
            <a:pPr>
              <a:lnSpc>
                <a:spcPct val="90000"/>
              </a:lnSpc>
            </a:pPr>
            <a:r>
              <a:rPr lang="en-US" sz="1600">
                <a:solidFill>
                  <a:schemeClr val="tx1">
                    <a:alpha val="80000"/>
                  </a:schemeClr>
                </a:solidFill>
              </a:rPr>
              <a:t>Desire to see things as they are, to find out true facts and store them up for the use of posterity.</a:t>
            </a:r>
          </a:p>
          <a:p>
            <a:pPr>
              <a:lnSpc>
                <a:spcPct val="90000"/>
              </a:lnSpc>
            </a:pPr>
            <a:endParaRPr lang="en-US" sz="1600">
              <a:solidFill>
                <a:schemeClr val="tx1">
                  <a:alpha val="80000"/>
                </a:schemeClr>
              </a:solidFill>
            </a:endParaRPr>
          </a:p>
          <a:p>
            <a:pPr>
              <a:lnSpc>
                <a:spcPct val="90000"/>
              </a:lnSpc>
            </a:pPr>
            <a:endParaRPr lang="en-US" sz="1600">
              <a:solidFill>
                <a:schemeClr val="tx1">
                  <a:alpha val="80000"/>
                </a:schemeClr>
              </a:solidFill>
            </a:endParaRPr>
          </a:p>
          <a:p>
            <a:pPr>
              <a:lnSpc>
                <a:spcPct val="90000"/>
              </a:lnSpc>
            </a:pPr>
            <a:endParaRPr lang="en-US" sz="1600">
              <a:solidFill>
                <a:schemeClr val="tx1">
                  <a:alpha val="80000"/>
                </a:schemeClr>
              </a:solidFill>
            </a:endParaRPr>
          </a:p>
          <a:p>
            <a:pPr>
              <a:lnSpc>
                <a:spcPct val="90000"/>
              </a:lnSpc>
            </a:pPr>
            <a:r>
              <a:rPr lang="en-US" sz="1600">
                <a:solidFill>
                  <a:schemeClr val="tx1">
                    <a:alpha val="80000"/>
                  </a:schemeClr>
                </a:solidFill>
              </a:rPr>
              <a:t>4. Political purpose.</a:t>
            </a:r>
          </a:p>
          <a:p>
            <a:pPr>
              <a:lnSpc>
                <a:spcPct val="90000"/>
              </a:lnSpc>
            </a:pPr>
            <a:r>
              <a:rPr lang="en-US" sz="1600">
                <a:solidFill>
                  <a:schemeClr val="tx1">
                    <a:alpha val="80000"/>
                  </a:schemeClr>
                </a:solidFill>
              </a:rPr>
              <a:t>Using the word “political” in the widest possible sense. Desire to push the world in a certain direction, to alter other people’s idea of the kind of society that they should strive after. Once again, no book is genuinely free from political bias. The opinion that art should have nothing to do with politics is itself a political attitude.</a:t>
            </a:r>
          </a:p>
        </p:txBody>
      </p:sp>
    </p:spTree>
    <p:extLst>
      <p:ext uri="{BB962C8B-B14F-4D97-AF65-F5344CB8AC3E}">
        <p14:creationId xmlns:p14="http://schemas.microsoft.com/office/powerpoint/2010/main" val="1501964262"/>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3436144" cy="6858002"/>
            <a:chOff x="-2" y="-1"/>
            <a:chExt cx="4581527" cy="6858002"/>
          </a:xfrm>
          <a:effectLst>
            <a:outerShdw blurRad="381000" dist="50800" algn="ctr" rotWithShape="0">
              <a:srgbClr val="000000">
                <a:alpha val="10000"/>
              </a:srgbClr>
            </a:outerShdw>
          </a:effectLst>
        </p:grpSpPr>
        <p:grpSp>
          <p:nvGrpSpPr>
            <p:cNvPr id="1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2"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p:cNvSpPr>
            <a:spLocks noGrp="1"/>
          </p:cNvSpPr>
          <p:nvPr>
            <p:ph type="title"/>
          </p:nvPr>
        </p:nvSpPr>
        <p:spPr>
          <a:xfrm>
            <a:off x="685205" y="2966375"/>
            <a:ext cx="1991915" cy="1463055"/>
          </a:xfrm>
        </p:spPr>
        <p:txBody>
          <a:bodyPr anchor="t">
            <a:normAutofit/>
          </a:bodyPr>
          <a:lstStyle/>
          <a:p>
            <a:r>
              <a:rPr lang="en-US" sz="3500" dirty="0"/>
              <a:t>The Art of Writing </a:t>
            </a:r>
          </a:p>
        </p:txBody>
      </p:sp>
      <p:sp>
        <p:nvSpPr>
          <p:cNvPr id="3" name="Content Placeholder 2"/>
          <p:cNvSpPr>
            <a:spLocks noGrp="1"/>
          </p:cNvSpPr>
          <p:nvPr>
            <p:ph idx="1"/>
          </p:nvPr>
        </p:nvSpPr>
        <p:spPr>
          <a:xfrm>
            <a:off x="3924300" y="1721579"/>
            <a:ext cx="4605337" cy="3952648"/>
          </a:xfrm>
        </p:spPr>
        <p:txBody>
          <a:bodyPr>
            <a:normAutofit/>
          </a:bodyPr>
          <a:lstStyle/>
          <a:p>
            <a:r>
              <a:rPr lang="en-US" sz="2100" dirty="0">
                <a:solidFill>
                  <a:schemeClr val="tx1">
                    <a:alpha val="80000"/>
                  </a:schemeClr>
                </a:solidFill>
              </a:rPr>
              <a:t>When I sit down to write a book, I do not say to myself, “I am going to produce a work of art.” I write it because there is some lie that I want to expose, some fact to which I want to draw attention, and my initial concern is to get a hearing. But I could not do the work of writing a book, or even a long magazine article, if it were not also an aesthetic experience.</a:t>
            </a:r>
          </a:p>
          <a:p>
            <a:endParaRPr lang="en-US" sz="2100" dirty="0">
              <a:solidFill>
                <a:schemeClr val="tx1">
                  <a:alpha val="80000"/>
                </a:schemeClr>
              </a:solidFill>
            </a:endParaRPr>
          </a:p>
        </p:txBody>
      </p:sp>
    </p:spTree>
    <p:extLst>
      <p:ext uri="{BB962C8B-B14F-4D97-AF65-F5344CB8AC3E}">
        <p14:creationId xmlns:p14="http://schemas.microsoft.com/office/powerpoint/2010/main" val="3650792505"/>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3436144" cy="6858002"/>
            <a:chOff x="-2" y="-1"/>
            <a:chExt cx="4581527" cy="6858002"/>
          </a:xfrm>
          <a:effectLst>
            <a:outerShdw blurRad="381000" dist="50800" algn="ctr" rotWithShape="0">
              <a:srgbClr val="000000">
                <a:alpha val="10000"/>
              </a:srgbClr>
            </a:outerShdw>
          </a:effectLst>
        </p:grpSpPr>
        <p:grpSp>
          <p:nvGrpSpPr>
            <p:cNvPr id="1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2"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p:cNvSpPr>
            <a:spLocks noGrp="1"/>
          </p:cNvSpPr>
          <p:nvPr>
            <p:ph type="title"/>
          </p:nvPr>
        </p:nvSpPr>
        <p:spPr>
          <a:xfrm>
            <a:off x="641066" y="2650747"/>
            <a:ext cx="1991915" cy="1787248"/>
          </a:xfrm>
        </p:spPr>
        <p:txBody>
          <a:bodyPr anchor="t">
            <a:normAutofit/>
          </a:bodyPr>
          <a:lstStyle/>
          <a:p>
            <a:r>
              <a:rPr lang="en-US" sz="3500" dirty="0"/>
              <a:t>Why I Write</a:t>
            </a:r>
          </a:p>
        </p:txBody>
      </p:sp>
      <p:sp>
        <p:nvSpPr>
          <p:cNvPr id="3" name="Content Placeholder 2"/>
          <p:cNvSpPr>
            <a:spLocks noGrp="1"/>
          </p:cNvSpPr>
          <p:nvPr>
            <p:ph idx="1"/>
          </p:nvPr>
        </p:nvSpPr>
        <p:spPr>
          <a:xfrm>
            <a:off x="3924300" y="1721579"/>
            <a:ext cx="4605337" cy="3952648"/>
          </a:xfrm>
        </p:spPr>
        <p:txBody>
          <a:bodyPr>
            <a:normAutofit/>
          </a:bodyPr>
          <a:lstStyle/>
          <a:p>
            <a:pPr marL="0" indent="0">
              <a:lnSpc>
                <a:spcPct val="90000"/>
              </a:lnSpc>
              <a:buNone/>
            </a:pPr>
            <a:r>
              <a:rPr lang="en-US" sz="1500" dirty="0">
                <a:solidFill>
                  <a:schemeClr val="tx1">
                    <a:alpha val="80000"/>
                  </a:schemeClr>
                </a:solidFill>
              </a:rPr>
              <a:t>1. PhD. To prove I could do it, to my family and myself. </a:t>
            </a:r>
          </a:p>
          <a:p>
            <a:pPr>
              <a:lnSpc>
                <a:spcPct val="90000"/>
              </a:lnSpc>
            </a:pPr>
            <a:endParaRPr lang="en-US" sz="1500" dirty="0">
              <a:solidFill>
                <a:schemeClr val="tx1">
                  <a:alpha val="80000"/>
                </a:schemeClr>
              </a:solidFill>
            </a:endParaRPr>
          </a:p>
          <a:p>
            <a:pPr marL="0" indent="0">
              <a:lnSpc>
                <a:spcPct val="90000"/>
              </a:lnSpc>
              <a:buNone/>
            </a:pPr>
            <a:r>
              <a:rPr lang="en-US" sz="1500" dirty="0">
                <a:solidFill>
                  <a:schemeClr val="tx1">
                    <a:alpha val="80000"/>
                  </a:schemeClr>
                </a:solidFill>
              </a:rPr>
              <a:t>Post PhD </a:t>
            </a:r>
          </a:p>
          <a:p>
            <a:pPr>
              <a:lnSpc>
                <a:spcPct val="90000"/>
              </a:lnSpc>
            </a:pPr>
            <a:r>
              <a:rPr lang="en-US" sz="1500" dirty="0">
                <a:solidFill>
                  <a:schemeClr val="tx1">
                    <a:alpha val="80000"/>
                  </a:schemeClr>
                </a:solidFill>
              </a:rPr>
              <a:t>I felt I had something to say, to add to the field. </a:t>
            </a:r>
          </a:p>
          <a:p>
            <a:pPr>
              <a:lnSpc>
                <a:spcPct val="90000"/>
              </a:lnSpc>
            </a:pPr>
            <a:r>
              <a:rPr lang="en-US" sz="1500" dirty="0">
                <a:solidFill>
                  <a:schemeClr val="tx1">
                    <a:alpha val="80000"/>
                  </a:schemeClr>
                </a:solidFill>
              </a:rPr>
              <a:t>Coming across an interesting phenomena and wanting to tell people about it.</a:t>
            </a:r>
          </a:p>
          <a:p>
            <a:pPr>
              <a:lnSpc>
                <a:spcPct val="90000"/>
              </a:lnSpc>
            </a:pPr>
            <a:r>
              <a:rPr lang="en-US" sz="1500" dirty="0">
                <a:solidFill>
                  <a:schemeClr val="tx1">
                    <a:alpha val="80000"/>
                  </a:schemeClr>
                </a:solidFill>
              </a:rPr>
              <a:t>To build upon the area of methodology that I work with</a:t>
            </a:r>
          </a:p>
          <a:p>
            <a:pPr>
              <a:lnSpc>
                <a:spcPct val="90000"/>
              </a:lnSpc>
            </a:pPr>
            <a:r>
              <a:rPr lang="en-US" sz="1500" dirty="0">
                <a:solidFill>
                  <a:schemeClr val="tx1">
                    <a:alpha val="80000"/>
                  </a:schemeClr>
                </a:solidFill>
              </a:rPr>
              <a:t>To critique directions in fields</a:t>
            </a:r>
          </a:p>
          <a:p>
            <a:pPr>
              <a:lnSpc>
                <a:spcPct val="90000"/>
              </a:lnSpc>
            </a:pPr>
            <a:r>
              <a:rPr lang="en-US" sz="1500" dirty="0">
                <a:solidFill>
                  <a:schemeClr val="tx1">
                    <a:alpha val="80000"/>
                  </a:schemeClr>
                </a:solidFill>
              </a:rPr>
              <a:t>To work with clever people</a:t>
            </a:r>
          </a:p>
          <a:p>
            <a:pPr>
              <a:lnSpc>
                <a:spcPct val="90000"/>
              </a:lnSpc>
            </a:pPr>
            <a:r>
              <a:rPr lang="en-US" sz="1500" dirty="0">
                <a:solidFill>
                  <a:schemeClr val="tx1">
                    <a:alpha val="80000"/>
                  </a:schemeClr>
                </a:solidFill>
              </a:rPr>
              <a:t>To critique the powerful </a:t>
            </a:r>
          </a:p>
          <a:p>
            <a:pPr>
              <a:lnSpc>
                <a:spcPct val="90000"/>
              </a:lnSpc>
            </a:pPr>
            <a:r>
              <a:rPr lang="en-US" sz="1500" dirty="0">
                <a:solidFill>
                  <a:schemeClr val="tx1">
                    <a:alpha val="80000"/>
                  </a:schemeClr>
                </a:solidFill>
              </a:rPr>
              <a:t>To help other people get their ideas published.</a:t>
            </a:r>
          </a:p>
          <a:p>
            <a:pPr>
              <a:lnSpc>
                <a:spcPct val="90000"/>
              </a:lnSpc>
            </a:pPr>
            <a:r>
              <a:rPr lang="en-US" sz="1500" dirty="0">
                <a:solidFill>
                  <a:schemeClr val="tx1">
                    <a:alpha val="80000"/>
                  </a:schemeClr>
                </a:solidFill>
              </a:rPr>
              <a:t>By invitation</a:t>
            </a:r>
          </a:p>
        </p:txBody>
      </p:sp>
    </p:spTree>
    <p:extLst>
      <p:ext uri="{BB962C8B-B14F-4D97-AF65-F5344CB8AC3E}">
        <p14:creationId xmlns:p14="http://schemas.microsoft.com/office/powerpoint/2010/main" val="168346995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3436144" cy="6858002"/>
            <a:chOff x="-2" y="-1"/>
            <a:chExt cx="4581527" cy="6858002"/>
          </a:xfrm>
          <a:effectLst>
            <a:outerShdw blurRad="381000" dist="50800" algn="ctr" rotWithShape="0">
              <a:srgbClr val="000000">
                <a:alpha val="10000"/>
              </a:srgbClr>
            </a:outerShdw>
          </a:effectLst>
        </p:grpSpPr>
        <p:grpSp>
          <p:nvGrpSpPr>
            <p:cNvPr id="1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2"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p:cNvSpPr>
            <a:spLocks noGrp="1"/>
          </p:cNvSpPr>
          <p:nvPr>
            <p:ph type="title"/>
          </p:nvPr>
        </p:nvSpPr>
        <p:spPr>
          <a:xfrm>
            <a:off x="544112" y="1316175"/>
            <a:ext cx="1991915" cy="3476542"/>
          </a:xfrm>
        </p:spPr>
        <p:txBody>
          <a:bodyPr anchor="t">
            <a:normAutofit fontScale="90000"/>
          </a:bodyPr>
          <a:lstStyle/>
          <a:p>
            <a:r>
              <a:rPr lang="en-US" sz="3200" dirty="0"/>
              <a:t>Knowing your audience?</a:t>
            </a:r>
            <a:br>
              <a:rPr lang="en-US" sz="3200" dirty="0"/>
            </a:br>
            <a:br>
              <a:rPr lang="en-US" sz="3200" dirty="0"/>
            </a:br>
            <a:r>
              <a:rPr lang="en-US" sz="3200" dirty="0"/>
              <a:t>Who are you writing (this) for ? </a:t>
            </a:r>
            <a:br>
              <a:rPr lang="en-US" sz="3200" dirty="0"/>
            </a:br>
            <a:br>
              <a:rPr lang="en-US" sz="3200" dirty="0"/>
            </a:br>
            <a:endParaRPr lang="en-US" sz="3200" dirty="0"/>
          </a:p>
        </p:txBody>
      </p:sp>
      <p:sp>
        <p:nvSpPr>
          <p:cNvPr id="3" name="Content Placeholder 2"/>
          <p:cNvSpPr>
            <a:spLocks noGrp="1"/>
          </p:cNvSpPr>
          <p:nvPr>
            <p:ph idx="1"/>
          </p:nvPr>
        </p:nvSpPr>
        <p:spPr>
          <a:xfrm>
            <a:off x="3924300" y="1721579"/>
            <a:ext cx="4605337" cy="3952648"/>
          </a:xfrm>
        </p:spPr>
        <p:txBody>
          <a:bodyPr>
            <a:normAutofit/>
          </a:bodyPr>
          <a:lstStyle/>
          <a:p>
            <a:r>
              <a:rPr lang="en-US" sz="2100">
                <a:solidFill>
                  <a:schemeClr val="tx1">
                    <a:alpha val="80000"/>
                  </a:schemeClr>
                </a:solidFill>
              </a:rPr>
              <a:t>Being successful in a global research environment. </a:t>
            </a:r>
          </a:p>
          <a:p>
            <a:endParaRPr lang="en-US" sz="2100">
              <a:solidFill>
                <a:schemeClr val="tx1">
                  <a:alpha val="80000"/>
                </a:schemeClr>
              </a:solidFill>
            </a:endParaRPr>
          </a:p>
          <a:p>
            <a:r>
              <a:rPr lang="en-US" sz="2100">
                <a:solidFill>
                  <a:schemeClr val="tx1">
                    <a:alpha val="80000"/>
                  </a:schemeClr>
                </a:solidFill>
              </a:rPr>
              <a:t>Know your research community. Know who you are trying to talk to. </a:t>
            </a:r>
            <a:r>
              <a:rPr lang="en-US" sz="2100" i="1">
                <a:solidFill>
                  <a:schemeClr val="tx1">
                    <a:alpha val="80000"/>
                  </a:schemeClr>
                </a:solidFill>
              </a:rPr>
              <a:t>Getting noticed</a:t>
            </a:r>
            <a:r>
              <a:rPr lang="en-US" sz="2100">
                <a:solidFill>
                  <a:schemeClr val="tx1">
                    <a:alpha val="80000"/>
                  </a:schemeClr>
                </a:solidFill>
              </a:rPr>
              <a:t>.</a:t>
            </a:r>
          </a:p>
          <a:p>
            <a:endParaRPr lang="en-US" sz="2100">
              <a:solidFill>
                <a:schemeClr val="tx1">
                  <a:alpha val="80000"/>
                </a:schemeClr>
              </a:solidFill>
            </a:endParaRPr>
          </a:p>
          <a:p>
            <a:r>
              <a:rPr lang="en-US" sz="2100">
                <a:solidFill>
                  <a:schemeClr val="tx1">
                    <a:alpha val="80000"/>
                  </a:schemeClr>
                </a:solidFill>
              </a:rPr>
              <a:t>Google Scholar, Academia.edu, Research Gate. </a:t>
            </a:r>
          </a:p>
          <a:p>
            <a:endParaRPr lang="en-US" sz="2100">
              <a:solidFill>
                <a:schemeClr val="tx1">
                  <a:alpha val="80000"/>
                </a:schemeClr>
              </a:solidFill>
            </a:endParaRPr>
          </a:p>
        </p:txBody>
      </p:sp>
    </p:spTree>
    <p:extLst>
      <p:ext uri="{BB962C8B-B14F-4D97-AF65-F5344CB8AC3E}">
        <p14:creationId xmlns:p14="http://schemas.microsoft.com/office/powerpoint/2010/main" val="2974664323"/>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585881B-0E59-429C-BDFD-2DD5F4822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49" y="4427999"/>
            <a:ext cx="4607719" cy="1832575"/>
          </a:xfrm>
        </p:spPr>
        <p:txBody>
          <a:bodyPr vert="horz" wrap="square" lIns="91440" tIns="45720" rIns="91440" bIns="45720" rtlCol="0" anchor="b">
            <a:normAutofit/>
          </a:bodyPr>
          <a:lstStyle/>
          <a:p>
            <a:pPr algn="l" defTabSz="914400">
              <a:lnSpc>
                <a:spcPct val="90000"/>
              </a:lnSpc>
            </a:pPr>
            <a:r>
              <a:rPr lang="en-US" sz="2300" dirty="0">
                <a:solidFill>
                  <a:schemeClr val="bg1"/>
                </a:solidFill>
              </a:rPr>
              <a:t>The Academic Global Environment.</a:t>
            </a:r>
            <a:br>
              <a:rPr lang="en-US" sz="2300" dirty="0">
                <a:solidFill>
                  <a:schemeClr val="bg1"/>
                </a:solidFill>
              </a:rPr>
            </a:br>
            <a:r>
              <a:rPr lang="en-US" sz="2300" dirty="0">
                <a:solidFill>
                  <a:schemeClr val="bg1"/>
                </a:solidFill>
              </a:rPr>
              <a:t>Finding your people, following your people, know your audience.</a:t>
            </a:r>
            <a:br>
              <a:rPr lang="en-US" sz="2300" dirty="0">
                <a:solidFill>
                  <a:schemeClr val="bg1"/>
                </a:solidFill>
              </a:rPr>
            </a:br>
            <a:r>
              <a:rPr lang="en-US" sz="2300" dirty="0">
                <a:solidFill>
                  <a:schemeClr val="bg1"/>
                </a:solidFill>
              </a:rPr>
              <a:t>Find your Supervisor and your peers.</a:t>
            </a:r>
          </a:p>
        </p:txBody>
      </p:sp>
      <p:grpSp>
        <p:nvGrpSpPr>
          <p:cNvPr id="14" name="Group 13">
            <a:extLst>
              <a:ext uri="{FF2B5EF4-FFF2-40B4-BE49-F238E27FC236}">
                <a16:creationId xmlns:a16="http://schemas.microsoft.com/office/drawing/2014/main" id="{FBC8B6C8-85BC-486C-8279-C77598FA85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9144000" cy="4286159"/>
            <a:chOff x="0" y="1"/>
            <a:chExt cx="12192000" cy="4286159"/>
          </a:xfrm>
          <a:effectLst>
            <a:outerShdw blurRad="381000" dir="5400000" algn="ctr" rotWithShape="0">
              <a:srgbClr val="000000">
                <a:alpha val="10000"/>
              </a:srgbClr>
            </a:outerShdw>
          </a:effectLst>
        </p:grpSpPr>
        <p:grpSp>
          <p:nvGrpSpPr>
            <p:cNvPr id="15" name="Group 14">
              <a:extLst>
                <a:ext uri="{FF2B5EF4-FFF2-40B4-BE49-F238E27FC236}">
                  <a16:creationId xmlns:a16="http://schemas.microsoft.com/office/drawing/2014/main" id="{1DC4F95D-FA96-470C-B751-EAF07E41289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1"/>
              <a:ext cx="12192000" cy="4000975"/>
              <a:chOff x="0" y="1"/>
              <a:chExt cx="12192000" cy="4000975"/>
            </a:xfrm>
          </p:grpSpPr>
          <p:sp>
            <p:nvSpPr>
              <p:cNvPr id="19" name="Freeform: Shape 18">
                <a:extLst>
                  <a:ext uri="{FF2B5EF4-FFF2-40B4-BE49-F238E27FC236}">
                    <a16:creationId xmlns:a16="http://schemas.microsoft.com/office/drawing/2014/main" id="{0ECC3741-3F28-4907-8CBC-95D7F0C0E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
                <a:ext cx="12192000" cy="4000975"/>
              </a:xfrm>
              <a:custGeom>
                <a:avLst/>
                <a:gdLst>
                  <a:gd name="connsiteX0" fmla="*/ 0 w 12192000"/>
                  <a:gd name="connsiteY0" fmla="*/ 0 h 4000975"/>
                  <a:gd name="connsiteX1" fmla="*/ 12192000 w 12192000"/>
                  <a:gd name="connsiteY1" fmla="*/ 0 h 4000975"/>
                  <a:gd name="connsiteX2" fmla="*/ 12192000 w 12192000"/>
                  <a:gd name="connsiteY2" fmla="*/ 4000975 h 4000975"/>
                  <a:gd name="connsiteX3" fmla="*/ 4591050 w 12192000"/>
                  <a:gd name="connsiteY3" fmla="*/ 3848100 h 4000975"/>
                  <a:gd name="connsiteX4" fmla="*/ 0 w 12192000"/>
                  <a:gd name="connsiteY4" fmla="*/ 3999921 h 400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4000975">
                    <a:moveTo>
                      <a:pt x="0" y="0"/>
                    </a:moveTo>
                    <a:lnTo>
                      <a:pt x="12192000" y="0"/>
                    </a:lnTo>
                    <a:lnTo>
                      <a:pt x="12192000" y="4000975"/>
                    </a:lnTo>
                    <a:lnTo>
                      <a:pt x="4591050" y="3848100"/>
                    </a:lnTo>
                    <a:lnTo>
                      <a:pt x="0" y="3999921"/>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46E1CFB-1A5D-4F0F-9CD8-236B43944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
                <a:ext cx="12192000" cy="4000975"/>
              </a:xfrm>
              <a:custGeom>
                <a:avLst/>
                <a:gdLst>
                  <a:gd name="connsiteX0" fmla="*/ 0 w 12192000"/>
                  <a:gd name="connsiteY0" fmla="*/ 0 h 4000975"/>
                  <a:gd name="connsiteX1" fmla="*/ 12192000 w 12192000"/>
                  <a:gd name="connsiteY1" fmla="*/ 0 h 4000975"/>
                  <a:gd name="connsiteX2" fmla="*/ 12192000 w 12192000"/>
                  <a:gd name="connsiteY2" fmla="*/ 4000975 h 4000975"/>
                  <a:gd name="connsiteX3" fmla="*/ 4591050 w 12192000"/>
                  <a:gd name="connsiteY3" fmla="*/ 3848100 h 4000975"/>
                  <a:gd name="connsiteX4" fmla="*/ 0 w 12192000"/>
                  <a:gd name="connsiteY4" fmla="*/ 3999921 h 400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4000975">
                    <a:moveTo>
                      <a:pt x="0" y="0"/>
                    </a:moveTo>
                    <a:lnTo>
                      <a:pt x="12192000" y="0"/>
                    </a:lnTo>
                    <a:lnTo>
                      <a:pt x="12192000" y="4000975"/>
                    </a:lnTo>
                    <a:lnTo>
                      <a:pt x="4591050" y="3848100"/>
                    </a:lnTo>
                    <a:lnTo>
                      <a:pt x="0" y="3999921"/>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6" name="Group 15">
              <a:extLst>
                <a:ext uri="{FF2B5EF4-FFF2-40B4-BE49-F238E27FC236}">
                  <a16:creationId xmlns:a16="http://schemas.microsoft.com/office/drawing/2014/main" id="{2BFE2EBC-CCDF-40EE-A38F-E6906B2DDF9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528992"/>
              <a:ext cx="12192000" cy="757168"/>
              <a:chOff x="0" y="2959818"/>
              <a:chExt cx="12192000" cy="757168"/>
            </a:xfrm>
          </p:grpSpPr>
          <p:sp>
            <p:nvSpPr>
              <p:cNvPr id="17" name="Freeform: Shape 16">
                <a:extLst>
                  <a:ext uri="{FF2B5EF4-FFF2-40B4-BE49-F238E27FC236}">
                    <a16:creationId xmlns:a16="http://schemas.microsoft.com/office/drawing/2014/main" id="{56F7036C-9A80-41D1-9B21-EB35C93A5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53E5DAC-1407-40D3-83A4-48E134EEC3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7" name="Picture 6" descr="Screenshot 2020-09-07 at 10.35.2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316" y="1606413"/>
            <a:ext cx="2586600" cy="1125171"/>
          </a:xfrm>
          <a:prstGeom prst="rect">
            <a:avLst/>
          </a:prstGeom>
        </p:spPr>
      </p:pic>
      <p:pic>
        <p:nvPicPr>
          <p:cNvPr id="5" name="Picture 4" descr="Screenshot 2020-09-07 at 10.33.39.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4533" y="1632280"/>
            <a:ext cx="2586600" cy="1073438"/>
          </a:xfrm>
          <a:prstGeom prst="rect">
            <a:avLst/>
          </a:prstGeom>
        </p:spPr>
      </p:pic>
      <p:pic>
        <p:nvPicPr>
          <p:cNvPr id="6" name="Picture 5" descr="Screenshot 2020-09-07 at 10.34.24.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28750" y="1726034"/>
            <a:ext cx="2586600" cy="885930"/>
          </a:xfrm>
          <a:prstGeom prst="rect">
            <a:avLst/>
          </a:prstGeom>
        </p:spPr>
      </p:pic>
      <p:sp>
        <p:nvSpPr>
          <p:cNvPr id="3" name="TextBox 2">
            <a:extLst>
              <a:ext uri="{FF2B5EF4-FFF2-40B4-BE49-F238E27FC236}">
                <a16:creationId xmlns:a16="http://schemas.microsoft.com/office/drawing/2014/main" id="{FC212C62-3B94-60E1-5A31-838E2E6B0E7A}"/>
              </a:ext>
            </a:extLst>
          </p:cNvPr>
          <p:cNvSpPr txBox="1"/>
          <p:nvPr/>
        </p:nvSpPr>
        <p:spPr>
          <a:xfrm>
            <a:off x="1366467" y="341038"/>
            <a:ext cx="5980264" cy="1384995"/>
          </a:xfrm>
          <a:prstGeom prst="rect">
            <a:avLst/>
          </a:prstGeom>
          <a:noFill/>
        </p:spPr>
        <p:txBody>
          <a:bodyPr wrap="square" rtlCol="0">
            <a:spAutoFit/>
          </a:bodyPr>
          <a:lstStyle/>
          <a:p>
            <a:r>
              <a:rPr lang="en-US" sz="2800" dirty="0">
                <a:solidFill>
                  <a:srgbClr val="FFFFFF"/>
                </a:solidFill>
                <a:latin typeface="+mj-lt"/>
                <a:ea typeface="+mj-ea"/>
                <a:cs typeface="+mj-cs"/>
              </a:rPr>
              <a:t>Getting to Know your Academic Community</a:t>
            </a:r>
          </a:p>
          <a:p>
            <a:endParaRPr lang="en-MO" sz="2800" dirty="0">
              <a:solidFill>
                <a:schemeClr val="bg1"/>
              </a:solidFill>
            </a:endParaRPr>
          </a:p>
        </p:txBody>
      </p:sp>
    </p:spTree>
    <p:extLst>
      <p:ext uri="{BB962C8B-B14F-4D97-AF65-F5344CB8AC3E}">
        <p14:creationId xmlns:p14="http://schemas.microsoft.com/office/powerpoint/2010/main" val="2810939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0" name="Rectangle 59">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492"/>
            <a:ext cx="9143999"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6642" y="35"/>
            <a:ext cx="3047358"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783778" y="-3783777"/>
            <a:ext cx="1576446" cy="9144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69075" y="986"/>
            <a:ext cx="3227567"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3CDCFD38-4364-002F-6405-ED1C379489FD}"/>
              </a:ext>
            </a:extLst>
          </p:cNvPr>
          <p:cNvSpPr txBox="1"/>
          <p:nvPr/>
        </p:nvSpPr>
        <p:spPr>
          <a:xfrm>
            <a:off x="1725889" y="338932"/>
            <a:ext cx="5318475" cy="898581"/>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2700" dirty="0">
                <a:solidFill>
                  <a:srgbClr val="FFFFFF"/>
                </a:solidFill>
                <a:latin typeface="+mj-lt"/>
                <a:ea typeface="+mj-ea"/>
                <a:cs typeface="+mj-cs"/>
              </a:rPr>
              <a:t>The Vainglorious Continued</a:t>
            </a:r>
          </a:p>
        </p:txBody>
      </p:sp>
      <p:pic>
        <p:nvPicPr>
          <p:cNvPr id="19" name="Picture 18" descr="Graphical user interface, application, Teams&#10;&#10;Description automatically generated">
            <a:extLst>
              <a:ext uri="{FF2B5EF4-FFF2-40B4-BE49-F238E27FC236}">
                <a16:creationId xmlns:a16="http://schemas.microsoft.com/office/drawing/2014/main" id="{0BF45A94-418A-7349-19B1-92624F691EC9}"/>
              </a:ext>
            </a:extLst>
          </p:cNvPr>
          <p:cNvPicPr>
            <a:picLocks noChangeAspect="1"/>
          </p:cNvPicPr>
          <p:nvPr/>
        </p:nvPicPr>
        <p:blipFill>
          <a:blip r:embed="rId2"/>
          <a:stretch>
            <a:fillRect/>
          </a:stretch>
        </p:blipFill>
        <p:spPr>
          <a:xfrm>
            <a:off x="536811" y="2828524"/>
            <a:ext cx="3848316" cy="2703441"/>
          </a:xfrm>
          <a:prstGeom prst="rect">
            <a:avLst/>
          </a:prstGeom>
        </p:spPr>
      </p:pic>
      <p:pic>
        <p:nvPicPr>
          <p:cNvPr id="3" name="Picture 2">
            <a:extLst>
              <a:ext uri="{FF2B5EF4-FFF2-40B4-BE49-F238E27FC236}">
                <a16:creationId xmlns:a16="http://schemas.microsoft.com/office/drawing/2014/main" id="{7FD13326-C7DE-013D-5A6F-DC8DCA790E4D}"/>
              </a:ext>
            </a:extLst>
          </p:cNvPr>
          <p:cNvPicPr>
            <a:picLocks noChangeAspect="1"/>
          </p:cNvPicPr>
          <p:nvPr/>
        </p:nvPicPr>
        <p:blipFill>
          <a:blip r:embed="rId3"/>
          <a:stretch>
            <a:fillRect/>
          </a:stretch>
        </p:blipFill>
        <p:spPr>
          <a:xfrm>
            <a:off x="4758873" y="2393591"/>
            <a:ext cx="3848316" cy="3646279"/>
          </a:xfrm>
          <a:prstGeom prst="rect">
            <a:avLst/>
          </a:prstGeom>
        </p:spPr>
      </p:pic>
    </p:spTree>
    <p:extLst>
      <p:ext uri="{BB962C8B-B14F-4D97-AF65-F5344CB8AC3E}">
        <p14:creationId xmlns:p14="http://schemas.microsoft.com/office/powerpoint/2010/main" val="28780440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shot 2020-09-07 at 10.19.1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436" y="1898635"/>
            <a:ext cx="2508138" cy="3773340"/>
          </a:xfrm>
          <a:prstGeom prst="rect">
            <a:avLst/>
          </a:prstGeom>
        </p:spPr>
      </p:pic>
      <p:pic>
        <p:nvPicPr>
          <p:cNvPr id="7" name="Picture 6" descr="Screenshot 2020-09-07 at 10.20.4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6406" y="1898635"/>
            <a:ext cx="2809941" cy="4003501"/>
          </a:xfrm>
          <a:prstGeom prst="rect">
            <a:avLst/>
          </a:prstGeom>
        </p:spPr>
      </p:pic>
      <p:pic>
        <p:nvPicPr>
          <p:cNvPr id="8" name="Picture 7" descr="Screenshot 2020-09-07 at 10.22.2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2012" y="1898635"/>
            <a:ext cx="2610467" cy="4042783"/>
          </a:xfrm>
          <a:prstGeom prst="rect">
            <a:avLst/>
          </a:prstGeom>
        </p:spPr>
      </p:pic>
      <p:sp>
        <p:nvSpPr>
          <p:cNvPr id="9" name="TextBox 8"/>
          <p:cNvSpPr txBox="1"/>
          <p:nvPr/>
        </p:nvSpPr>
        <p:spPr>
          <a:xfrm>
            <a:off x="720129" y="1165369"/>
            <a:ext cx="2369879" cy="369332"/>
          </a:xfrm>
          <a:prstGeom prst="rect">
            <a:avLst/>
          </a:prstGeom>
          <a:noFill/>
        </p:spPr>
        <p:txBody>
          <a:bodyPr wrap="square" rtlCol="0">
            <a:spAutoFit/>
          </a:bodyPr>
          <a:lstStyle/>
          <a:p>
            <a:r>
              <a:rPr lang="en-US" dirty="0"/>
              <a:t>Research Data</a:t>
            </a:r>
          </a:p>
        </p:txBody>
      </p:sp>
      <p:sp>
        <p:nvSpPr>
          <p:cNvPr id="10" name="TextBox 9"/>
          <p:cNvSpPr txBox="1"/>
          <p:nvPr/>
        </p:nvSpPr>
        <p:spPr>
          <a:xfrm>
            <a:off x="3705390" y="1165369"/>
            <a:ext cx="2212760" cy="369332"/>
          </a:xfrm>
          <a:prstGeom prst="rect">
            <a:avLst/>
          </a:prstGeom>
          <a:noFill/>
        </p:spPr>
        <p:txBody>
          <a:bodyPr wrap="square" rtlCol="0">
            <a:spAutoFit/>
          </a:bodyPr>
          <a:lstStyle/>
          <a:p>
            <a:r>
              <a:rPr lang="en-US" dirty="0"/>
              <a:t>Research Focus  </a:t>
            </a:r>
          </a:p>
        </p:txBody>
      </p:sp>
      <p:sp>
        <p:nvSpPr>
          <p:cNvPr id="11" name="TextBox 10"/>
          <p:cNvSpPr txBox="1"/>
          <p:nvPr/>
        </p:nvSpPr>
        <p:spPr>
          <a:xfrm>
            <a:off x="6795398" y="1165369"/>
            <a:ext cx="1977081" cy="369332"/>
          </a:xfrm>
          <a:prstGeom prst="rect">
            <a:avLst/>
          </a:prstGeom>
          <a:noFill/>
        </p:spPr>
        <p:txBody>
          <a:bodyPr wrap="square" rtlCol="0">
            <a:spAutoFit/>
          </a:bodyPr>
          <a:lstStyle/>
          <a:p>
            <a:r>
              <a:rPr lang="en-US" dirty="0"/>
              <a:t>Writing and Editing </a:t>
            </a:r>
          </a:p>
        </p:txBody>
      </p:sp>
      <p:sp>
        <p:nvSpPr>
          <p:cNvPr id="12" name="TextBox 11"/>
          <p:cNvSpPr txBox="1"/>
          <p:nvPr/>
        </p:nvSpPr>
        <p:spPr>
          <a:xfrm>
            <a:off x="2405066" y="494199"/>
            <a:ext cx="4333867" cy="461665"/>
          </a:xfrm>
          <a:prstGeom prst="rect">
            <a:avLst/>
          </a:prstGeom>
          <a:noFill/>
        </p:spPr>
        <p:txBody>
          <a:bodyPr wrap="square" rtlCol="0">
            <a:spAutoFit/>
          </a:bodyPr>
          <a:lstStyle/>
          <a:p>
            <a:r>
              <a:rPr lang="en-US" sz="2400" dirty="0"/>
              <a:t>The Art of (academic) Writing  </a:t>
            </a:r>
          </a:p>
        </p:txBody>
      </p:sp>
    </p:spTree>
    <p:extLst>
      <p:ext uri="{BB962C8B-B14F-4D97-AF65-F5344CB8AC3E}">
        <p14:creationId xmlns:p14="http://schemas.microsoft.com/office/powerpoint/2010/main" val="42730546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2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0B04AB-85E0-1B4A-1E08-977DF2DFF4AD}"/>
              </a:ext>
            </a:extLst>
          </p:cNvPr>
          <p:cNvSpPr>
            <a:spLocks noGrp="1"/>
          </p:cNvSpPr>
          <p:nvPr>
            <p:ph type="title"/>
          </p:nvPr>
        </p:nvSpPr>
        <p:spPr>
          <a:xfrm>
            <a:off x="3899292" y="595581"/>
            <a:ext cx="4605336" cy="749744"/>
          </a:xfrm>
        </p:spPr>
        <p:txBody>
          <a:bodyPr anchor="t">
            <a:normAutofit/>
          </a:bodyPr>
          <a:lstStyle/>
          <a:p>
            <a:r>
              <a:rPr lang="en-MO" sz="3500" dirty="0">
                <a:solidFill>
                  <a:schemeClr val="bg1"/>
                </a:solidFill>
              </a:rPr>
              <a:t>The Topics. </a:t>
            </a:r>
          </a:p>
        </p:txBody>
      </p:sp>
      <p:grpSp>
        <p:nvGrpSpPr>
          <p:cNvPr id="47" name="Group 28">
            <a:extLst>
              <a:ext uri="{FF2B5EF4-FFF2-40B4-BE49-F238E27FC236}">
                <a16:creationId xmlns:a16="http://schemas.microsoft.com/office/drawing/2014/main" id="{36AB285A-81F9-42F0-A9FD-0058EB46EF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3436144" cy="6858002"/>
            <a:chOff x="-2" y="-1"/>
            <a:chExt cx="4581527" cy="6858002"/>
          </a:xfrm>
          <a:effectLst>
            <a:outerShdw blurRad="381000" dist="50800" algn="ctr" rotWithShape="0">
              <a:srgbClr val="000000">
                <a:alpha val="10000"/>
              </a:srgbClr>
            </a:outerShdw>
          </a:effectLst>
        </p:grpSpPr>
        <p:grpSp>
          <p:nvGrpSpPr>
            <p:cNvPr id="48" name="Group 29">
              <a:extLst>
                <a:ext uri="{FF2B5EF4-FFF2-40B4-BE49-F238E27FC236}">
                  <a16:creationId xmlns:a16="http://schemas.microsoft.com/office/drawing/2014/main" id="{A08FF3E0-ABFD-4639-B6D5-59DC3C50432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8" name="Freeform: Shape 37">
                <a:extLst>
                  <a:ext uri="{FF2B5EF4-FFF2-40B4-BE49-F238E27FC236}">
                    <a16:creationId xmlns:a16="http://schemas.microsoft.com/office/drawing/2014/main" id="{05F28668-2B20-456B-B40F-9496D0A01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Shape 38">
                <a:extLst>
                  <a:ext uri="{FF2B5EF4-FFF2-40B4-BE49-F238E27FC236}">
                    <a16:creationId xmlns:a16="http://schemas.microsoft.com/office/drawing/2014/main" id="{345261A6-F525-4DE2-99D5-BD04602D3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50" name="Group 30">
              <a:extLst>
                <a:ext uri="{FF2B5EF4-FFF2-40B4-BE49-F238E27FC236}">
                  <a16:creationId xmlns:a16="http://schemas.microsoft.com/office/drawing/2014/main" id="{5726B9BC-5A36-4E2B-ACA8-E750DAF63CB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2" name="Group 31">
                <a:extLst>
                  <a:ext uri="{FF2B5EF4-FFF2-40B4-BE49-F238E27FC236}">
                    <a16:creationId xmlns:a16="http://schemas.microsoft.com/office/drawing/2014/main" id="{D3D8668E-61B9-48EF-9EBA-555647BA6D4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51" name="Freeform: Shape 35">
                  <a:extLst>
                    <a:ext uri="{FF2B5EF4-FFF2-40B4-BE49-F238E27FC236}">
                      <a16:creationId xmlns:a16="http://schemas.microsoft.com/office/drawing/2014/main" id="{3B5CB98A-8493-4791-B351-0BC590BB9A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Freeform: Shape 36">
                  <a:extLst>
                    <a:ext uri="{FF2B5EF4-FFF2-40B4-BE49-F238E27FC236}">
                      <a16:creationId xmlns:a16="http://schemas.microsoft.com/office/drawing/2014/main" id="{4CA2FB47-60A5-434E-9BA4-1FF65518A1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53" name="Group 32">
                <a:extLst>
                  <a:ext uri="{FF2B5EF4-FFF2-40B4-BE49-F238E27FC236}">
                    <a16:creationId xmlns:a16="http://schemas.microsoft.com/office/drawing/2014/main" id="{406D9D90-1212-40FF-BAB0-8A661FC855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34" name="Freeform: Shape 33">
                  <a:extLst>
                    <a:ext uri="{FF2B5EF4-FFF2-40B4-BE49-F238E27FC236}">
                      <a16:creationId xmlns:a16="http://schemas.microsoft.com/office/drawing/2014/main" id="{903898C6-CE98-4636-8CE5-5172BD2B9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Freeform: Shape 34">
                  <a:extLst>
                    <a:ext uri="{FF2B5EF4-FFF2-40B4-BE49-F238E27FC236}">
                      <a16:creationId xmlns:a16="http://schemas.microsoft.com/office/drawing/2014/main" id="{F5326F39-37DB-4935-9AD9-746655D5DD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grpSp>
      <p:pic>
        <p:nvPicPr>
          <p:cNvPr id="7" name="Graphic 6" descr="Books">
            <a:extLst>
              <a:ext uri="{FF2B5EF4-FFF2-40B4-BE49-F238E27FC236}">
                <a16:creationId xmlns:a16="http://schemas.microsoft.com/office/drawing/2014/main" id="{83EF6689-AC1E-91E9-06FC-70935FB7190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6268" y="2720154"/>
            <a:ext cx="1997868" cy="1997868"/>
          </a:xfrm>
          <a:prstGeom prst="rect">
            <a:avLst/>
          </a:prstGeom>
        </p:spPr>
      </p:pic>
      <p:sp>
        <p:nvSpPr>
          <p:cNvPr id="3" name="Content Placeholder 2">
            <a:extLst>
              <a:ext uri="{FF2B5EF4-FFF2-40B4-BE49-F238E27FC236}">
                <a16:creationId xmlns:a16="http://schemas.microsoft.com/office/drawing/2014/main" id="{3B7585B5-0ED4-4023-6CDA-01DC7DC66B5D}"/>
              </a:ext>
            </a:extLst>
          </p:cNvPr>
          <p:cNvSpPr>
            <a:spLocks noGrp="1"/>
          </p:cNvSpPr>
          <p:nvPr>
            <p:ph idx="1"/>
          </p:nvPr>
        </p:nvSpPr>
        <p:spPr>
          <a:xfrm>
            <a:off x="3924300" y="2112579"/>
            <a:ext cx="4605337" cy="4330262"/>
          </a:xfrm>
        </p:spPr>
        <p:txBody>
          <a:bodyPr>
            <a:normAutofit/>
          </a:bodyPr>
          <a:lstStyle/>
          <a:p>
            <a:pPr>
              <a:lnSpc>
                <a:spcPct val="90000"/>
              </a:lnSpc>
            </a:pPr>
            <a:r>
              <a:rPr lang="en-MO" sz="2000" dirty="0">
                <a:solidFill>
                  <a:schemeClr val="bg1">
                    <a:alpha val="80000"/>
                  </a:schemeClr>
                </a:solidFill>
              </a:rPr>
              <a:t>Embarking on a Career as an Academic Author</a:t>
            </a:r>
          </a:p>
          <a:p>
            <a:pPr>
              <a:lnSpc>
                <a:spcPct val="90000"/>
              </a:lnSpc>
            </a:pPr>
            <a:r>
              <a:rPr lang="en-GB" sz="2000" dirty="0">
                <a:solidFill>
                  <a:schemeClr val="bg1">
                    <a:alpha val="80000"/>
                  </a:schemeClr>
                </a:solidFill>
              </a:rPr>
              <a:t>T</a:t>
            </a:r>
            <a:r>
              <a:rPr lang="en-MO" sz="2000" dirty="0">
                <a:solidFill>
                  <a:schemeClr val="bg1">
                    <a:alpha val="80000"/>
                  </a:schemeClr>
                </a:solidFill>
              </a:rPr>
              <a:t>he Anatomy of a Research Paper</a:t>
            </a:r>
          </a:p>
          <a:p>
            <a:pPr>
              <a:lnSpc>
                <a:spcPct val="90000"/>
              </a:lnSpc>
            </a:pPr>
            <a:r>
              <a:rPr lang="en-GB" sz="2000" dirty="0">
                <a:solidFill>
                  <a:schemeClr val="bg1">
                    <a:alpha val="80000"/>
                  </a:schemeClr>
                </a:solidFill>
              </a:rPr>
              <a:t>T</a:t>
            </a:r>
            <a:r>
              <a:rPr lang="en-MO" sz="2000" dirty="0">
                <a:solidFill>
                  <a:schemeClr val="bg1">
                    <a:alpha val="80000"/>
                  </a:schemeClr>
                </a:solidFill>
              </a:rPr>
              <a:t>he Art of the Literature Review </a:t>
            </a:r>
          </a:p>
          <a:p>
            <a:pPr>
              <a:lnSpc>
                <a:spcPct val="90000"/>
              </a:lnSpc>
            </a:pPr>
            <a:r>
              <a:rPr lang="en-MO" sz="2000" dirty="0">
                <a:solidFill>
                  <a:schemeClr val="bg1">
                    <a:alpha val="80000"/>
                  </a:schemeClr>
                </a:solidFill>
              </a:rPr>
              <a:t>The Hidden Work of Analysis </a:t>
            </a:r>
          </a:p>
          <a:p>
            <a:pPr>
              <a:lnSpc>
                <a:spcPct val="90000"/>
              </a:lnSpc>
            </a:pPr>
            <a:r>
              <a:rPr lang="en-MO" sz="2000" dirty="0">
                <a:solidFill>
                  <a:schemeClr val="bg1">
                    <a:alpha val="80000"/>
                  </a:schemeClr>
                </a:solidFill>
              </a:rPr>
              <a:t>Journal Publishing and Phd </a:t>
            </a:r>
          </a:p>
          <a:p>
            <a:pPr>
              <a:lnSpc>
                <a:spcPct val="90000"/>
              </a:lnSpc>
            </a:pPr>
            <a:r>
              <a:rPr lang="en-MO" sz="2000" dirty="0">
                <a:solidFill>
                  <a:schemeClr val="bg1">
                    <a:alpha val="80000"/>
                  </a:schemeClr>
                </a:solidFill>
              </a:rPr>
              <a:t>The Art of an Abstract. </a:t>
            </a:r>
          </a:p>
          <a:p>
            <a:pPr>
              <a:lnSpc>
                <a:spcPct val="90000"/>
              </a:lnSpc>
            </a:pPr>
            <a:r>
              <a:rPr lang="en-MO" sz="2000" dirty="0">
                <a:solidFill>
                  <a:schemeClr val="bg1">
                    <a:alpha val="80000"/>
                  </a:schemeClr>
                </a:solidFill>
              </a:rPr>
              <a:t>Journal Submissions </a:t>
            </a:r>
          </a:p>
          <a:p>
            <a:pPr>
              <a:lnSpc>
                <a:spcPct val="90000"/>
              </a:lnSpc>
            </a:pPr>
            <a:r>
              <a:rPr lang="en-MO" sz="2000" dirty="0">
                <a:solidFill>
                  <a:schemeClr val="bg1">
                    <a:alpha val="80000"/>
                  </a:schemeClr>
                </a:solidFill>
              </a:rPr>
              <a:t>Reviews and Revisions</a:t>
            </a:r>
          </a:p>
          <a:p>
            <a:pPr>
              <a:lnSpc>
                <a:spcPct val="90000"/>
              </a:lnSpc>
            </a:pPr>
            <a:r>
              <a:rPr lang="en-MO" sz="2000" dirty="0">
                <a:solidFill>
                  <a:schemeClr val="bg1">
                    <a:alpha val="80000"/>
                  </a:schemeClr>
                </a:solidFill>
              </a:rPr>
              <a:t>Conferences, Submissions and Presentations </a:t>
            </a:r>
          </a:p>
        </p:txBody>
      </p:sp>
    </p:spTree>
    <p:extLst>
      <p:ext uri="{BB962C8B-B14F-4D97-AF65-F5344CB8AC3E}">
        <p14:creationId xmlns:p14="http://schemas.microsoft.com/office/powerpoint/2010/main" val="515883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This is a long journey, keep a perspective</a:t>
            </a:r>
          </a:p>
        </p:txBody>
      </p:sp>
      <p:sp>
        <p:nvSpPr>
          <p:cNvPr id="5" name="Content Placeholder 4"/>
          <p:cNvSpPr>
            <a:spLocks noGrp="1"/>
          </p:cNvSpPr>
          <p:nvPr>
            <p:ph idx="1"/>
          </p:nvPr>
        </p:nvSpPr>
        <p:spPr/>
        <p:txBody>
          <a:bodyPr/>
          <a:lstStyle/>
          <a:p>
            <a:r>
              <a:rPr lang="en-US" dirty="0"/>
              <a:t>Lego Grad Student</a:t>
            </a:r>
            <a:endParaRPr lang="en-GB" dirty="0"/>
          </a:p>
          <a:p>
            <a:r>
              <a:rPr lang="en-US" sz="2000" u="sng" dirty="0">
                <a:hlinkClick r:id="rId2"/>
              </a:rPr>
              <a:t>https://legogradstudent.tumblr.com</a:t>
            </a:r>
            <a:endParaRPr lang="en-GB" sz="2000" dirty="0"/>
          </a:p>
          <a:p>
            <a:r>
              <a:rPr lang="en-US" dirty="0"/>
              <a:t> </a:t>
            </a:r>
            <a:endParaRPr lang="en-GB" dirty="0"/>
          </a:p>
          <a:p>
            <a:r>
              <a:rPr lang="en-US" dirty="0"/>
              <a:t>PHD Comic. </a:t>
            </a:r>
          </a:p>
          <a:p>
            <a:r>
              <a:rPr lang="en-US" sz="1800" dirty="0">
                <a:hlinkClick r:id="rId3"/>
              </a:rPr>
              <a:t>https://twitter.com/PHDcomics?ref_src=twsrc%5Egoogle%7Ctwcamp%5Eserp%7Ctwgr%5Eauthor</a:t>
            </a:r>
            <a:endParaRPr lang="en-US" sz="1800" dirty="0"/>
          </a:p>
          <a:p>
            <a:endParaRPr lang="en-GB" dirty="0"/>
          </a:p>
          <a:p>
            <a:endParaRPr lang="en-US" dirty="0"/>
          </a:p>
        </p:txBody>
      </p:sp>
      <p:pic>
        <p:nvPicPr>
          <p:cNvPr id="6" name="Picture 5" descr="Screenshot 2020-09-02 at 12.18.34.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8529" y="1417638"/>
            <a:ext cx="3332668" cy="2215194"/>
          </a:xfrm>
          <a:prstGeom prst="rect">
            <a:avLst/>
          </a:prstGeom>
        </p:spPr>
      </p:pic>
      <p:pic>
        <p:nvPicPr>
          <p:cNvPr id="7" name="Picture 6" descr="Screenshot 2020-09-01 at 10.09.30.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2095" y="4569035"/>
            <a:ext cx="4546609" cy="1856861"/>
          </a:xfrm>
          <a:prstGeom prst="rect">
            <a:avLst/>
          </a:prstGeom>
        </p:spPr>
      </p:pic>
    </p:spTree>
    <p:extLst>
      <p:ext uri="{BB962C8B-B14F-4D97-AF65-F5344CB8AC3E}">
        <p14:creationId xmlns:p14="http://schemas.microsoft.com/office/powerpoint/2010/main" val="39433229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 2020-09-01 at 10.05.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650" y="1233118"/>
            <a:ext cx="7455045" cy="5442978"/>
          </a:xfrm>
          <a:prstGeom prst="rect">
            <a:avLst/>
          </a:prstGeom>
        </p:spPr>
      </p:pic>
      <p:sp>
        <p:nvSpPr>
          <p:cNvPr id="5" name="TextBox 4"/>
          <p:cNvSpPr txBox="1"/>
          <p:nvPr/>
        </p:nvSpPr>
        <p:spPr>
          <a:xfrm>
            <a:off x="1580860" y="310729"/>
            <a:ext cx="6391005" cy="461665"/>
          </a:xfrm>
          <a:prstGeom prst="rect">
            <a:avLst/>
          </a:prstGeom>
          <a:noFill/>
        </p:spPr>
        <p:txBody>
          <a:bodyPr wrap="square" rtlCol="0">
            <a:spAutoFit/>
          </a:bodyPr>
          <a:lstStyle/>
          <a:p>
            <a:r>
              <a:rPr lang="en-US" sz="2400" b="1" dirty="0"/>
              <a:t>Academic time</a:t>
            </a:r>
            <a:r>
              <a:rPr lang="en-US" sz="2400" dirty="0"/>
              <a:t>. </a:t>
            </a:r>
          </a:p>
        </p:txBody>
      </p:sp>
    </p:spTree>
    <p:extLst>
      <p:ext uri="{BB962C8B-B14F-4D97-AF65-F5344CB8AC3E}">
        <p14:creationId xmlns:p14="http://schemas.microsoft.com/office/powerpoint/2010/main" val="152650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CCDD320-F060-4CF7-AE20-8592F7C957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B49AD00-D954-4DA1-88A1-FFCD8F596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658" y="685798"/>
            <a:ext cx="3460047" cy="5486399"/>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p:cNvSpPr txBox="1"/>
          <p:nvPr/>
        </p:nvSpPr>
        <p:spPr>
          <a:xfrm>
            <a:off x="838203" y="2249214"/>
            <a:ext cx="2886956" cy="1535066"/>
          </a:xfrm>
          <a:prstGeom prst="rect">
            <a:avLst/>
          </a:prstGeom>
        </p:spPr>
        <p:txBody>
          <a:bodyPr vert="horz" lIns="91440" tIns="45720" rIns="91440" bIns="45720" rtlCol="0" anchor="b">
            <a:noAutofit/>
          </a:bodyPr>
          <a:lstStyle/>
          <a:p>
            <a:pPr algn="ctr" defTabSz="914400">
              <a:lnSpc>
                <a:spcPct val="90000"/>
              </a:lnSpc>
              <a:spcBef>
                <a:spcPct val="0"/>
              </a:spcBef>
              <a:spcAft>
                <a:spcPts val="600"/>
              </a:spcAft>
            </a:pPr>
            <a:r>
              <a:rPr lang="en-US" sz="2000" b="1" kern="1200" dirty="0">
                <a:solidFill>
                  <a:schemeClr val="bg1">
                    <a:alpha val="50000"/>
                  </a:schemeClr>
                </a:solidFill>
                <a:latin typeface="+mj-lt"/>
                <a:ea typeface="+mj-ea"/>
                <a:cs typeface="+mj-cs"/>
              </a:rPr>
              <a:t>What is a PhD?  </a:t>
            </a:r>
          </a:p>
          <a:p>
            <a:pPr algn="ctr" defTabSz="914400">
              <a:lnSpc>
                <a:spcPct val="90000"/>
              </a:lnSpc>
              <a:spcBef>
                <a:spcPct val="0"/>
              </a:spcBef>
              <a:spcAft>
                <a:spcPts val="600"/>
              </a:spcAft>
            </a:pPr>
            <a:endParaRPr lang="en-US" sz="2000" b="1" dirty="0">
              <a:solidFill>
                <a:schemeClr val="bg1">
                  <a:alpha val="50000"/>
                </a:schemeClr>
              </a:solidFill>
              <a:latin typeface="+mj-lt"/>
              <a:ea typeface="+mj-ea"/>
              <a:cs typeface="+mj-cs"/>
            </a:endParaRPr>
          </a:p>
          <a:p>
            <a:pPr algn="ctr" defTabSz="914400">
              <a:lnSpc>
                <a:spcPct val="90000"/>
              </a:lnSpc>
              <a:spcBef>
                <a:spcPct val="0"/>
              </a:spcBef>
              <a:spcAft>
                <a:spcPts val="600"/>
              </a:spcAft>
            </a:pPr>
            <a:r>
              <a:rPr lang="en-US" sz="2000" b="1" kern="1200" dirty="0">
                <a:solidFill>
                  <a:schemeClr val="bg1">
                    <a:alpha val="50000"/>
                  </a:schemeClr>
                </a:solidFill>
                <a:latin typeface="+mj-lt"/>
                <a:ea typeface="+mj-ea"/>
                <a:cs typeface="+mj-cs"/>
              </a:rPr>
              <a:t>A contribution to new knowledge.   </a:t>
            </a:r>
          </a:p>
        </p:txBody>
      </p:sp>
      <p:sp>
        <p:nvSpPr>
          <p:cNvPr id="5" name="TextBox 4"/>
          <p:cNvSpPr txBox="1"/>
          <p:nvPr/>
        </p:nvSpPr>
        <p:spPr>
          <a:xfrm>
            <a:off x="4972103" y="5645013"/>
            <a:ext cx="3620239" cy="629552"/>
          </a:xfrm>
          <a:prstGeom prst="rect">
            <a:avLst/>
          </a:prstGeom>
        </p:spPr>
        <p:txBody>
          <a:bodyPr vert="horz" lIns="91440" tIns="45720" rIns="91440" bIns="45720" rtlCol="0" anchor="t">
            <a:normAutofit/>
          </a:bodyPr>
          <a:lstStyle/>
          <a:p>
            <a:pPr indent="-228600" algn="ctr" defTabSz="914400">
              <a:lnSpc>
                <a:spcPct val="90000"/>
              </a:lnSpc>
              <a:spcAft>
                <a:spcPts val="600"/>
              </a:spcAft>
              <a:buFont typeface="Arial" panose="020B0604020202020204" pitchFamily="34" charset="0"/>
              <a:buChar char="•"/>
            </a:pPr>
            <a:r>
              <a:rPr lang="en-US" sz="1700" dirty="0">
                <a:solidFill>
                  <a:schemeClr val="bg1"/>
                </a:solidFill>
              </a:rPr>
              <a:t>But how do you actually contribute to new knowledge?</a:t>
            </a:r>
          </a:p>
        </p:txBody>
      </p:sp>
      <p:pic>
        <p:nvPicPr>
          <p:cNvPr id="4" name="Picture 3" descr="Screenshot 2020-09-01 at 10.02.3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2177914"/>
            <a:ext cx="4071091" cy="3144917"/>
          </a:xfrm>
          <a:prstGeom prst="rect">
            <a:avLst/>
          </a:prstGeom>
        </p:spPr>
      </p:pic>
      <p:pic>
        <p:nvPicPr>
          <p:cNvPr id="3" name="Picture 2" descr="A picture containing text, mountain, outdoor&#10;&#10;Description automatically generated">
            <a:extLst>
              <a:ext uri="{FF2B5EF4-FFF2-40B4-BE49-F238E27FC236}">
                <a16:creationId xmlns:a16="http://schemas.microsoft.com/office/drawing/2014/main" id="{17611B6B-06AA-AD1C-2D21-AD866BC0F8F1}"/>
              </a:ext>
            </a:extLst>
          </p:cNvPr>
          <p:cNvPicPr>
            <a:picLocks noChangeAspect="1"/>
          </p:cNvPicPr>
          <p:nvPr/>
        </p:nvPicPr>
        <p:blipFill>
          <a:blip r:embed="rId3"/>
          <a:stretch>
            <a:fillRect/>
          </a:stretch>
        </p:blipFill>
        <p:spPr>
          <a:xfrm>
            <a:off x="4972103" y="583435"/>
            <a:ext cx="2886957" cy="1272297"/>
          </a:xfrm>
          <a:prstGeom prst="rect">
            <a:avLst/>
          </a:prstGeom>
        </p:spPr>
      </p:pic>
    </p:spTree>
    <p:extLst>
      <p:ext uri="{BB962C8B-B14F-4D97-AF65-F5344CB8AC3E}">
        <p14:creationId xmlns:p14="http://schemas.microsoft.com/office/powerpoint/2010/main" val="15933953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Contact and Moodle</a:t>
            </a:r>
          </a:p>
        </p:txBody>
      </p:sp>
      <p:sp>
        <p:nvSpPr>
          <p:cNvPr id="3" name="Content Placeholder 2"/>
          <p:cNvSpPr>
            <a:spLocks noGrp="1"/>
          </p:cNvSpPr>
          <p:nvPr>
            <p:ph idx="1"/>
          </p:nvPr>
        </p:nvSpPr>
        <p:spPr>
          <a:xfrm>
            <a:off x="457200" y="1600201"/>
            <a:ext cx="8229600" cy="3398490"/>
          </a:xfrm>
        </p:spPr>
        <p:txBody>
          <a:bodyPr>
            <a:normAutofit/>
          </a:bodyPr>
          <a:lstStyle/>
          <a:p>
            <a:r>
              <a:rPr lang="en-US" sz="2000" dirty="0"/>
              <a:t>Email – </a:t>
            </a:r>
            <a:r>
              <a:rPr lang="en-US" sz="2000" dirty="0">
                <a:hlinkClick r:id="rId2"/>
              </a:rPr>
              <a:t>Rfitzgerald@umac.mo</a:t>
            </a:r>
            <a:r>
              <a:rPr lang="en-US" sz="2000" dirty="0"/>
              <a:t> - Only short e mails are welcomed and will be responded to. </a:t>
            </a:r>
          </a:p>
          <a:p>
            <a:r>
              <a:rPr lang="en-US" sz="2000" dirty="0"/>
              <a:t>Long Emails – Avoid!– make an appointment – it is much better to talk face to face. </a:t>
            </a:r>
          </a:p>
          <a:p>
            <a:r>
              <a:rPr lang="en-US" sz="2000" dirty="0"/>
              <a:t>Phone – don</a:t>
            </a:r>
            <a:r>
              <a:rPr lang="fr-FR" sz="2000" dirty="0"/>
              <a:t>’</a:t>
            </a:r>
            <a:r>
              <a:rPr lang="en-US" sz="2000" dirty="0"/>
              <a:t>t </a:t>
            </a:r>
          </a:p>
          <a:p>
            <a:r>
              <a:rPr lang="en-US" sz="2000" dirty="0"/>
              <a:t>Room No. E21 2048</a:t>
            </a:r>
          </a:p>
          <a:p>
            <a:r>
              <a:rPr lang="en-US" sz="2000" dirty="0"/>
              <a:t>Office Hours –Monday 2pm to 3pm You can drop by at anytime – if I am in my office I may have time to talk I will be happy to. </a:t>
            </a:r>
          </a:p>
          <a:p>
            <a:r>
              <a:rPr lang="en-US" sz="2000" dirty="0"/>
              <a:t>Or to be sure of my time please make an appointment – By email.</a:t>
            </a:r>
          </a:p>
        </p:txBody>
      </p:sp>
    </p:spTree>
    <p:extLst>
      <p:ext uri="{BB962C8B-B14F-4D97-AF65-F5344CB8AC3E}">
        <p14:creationId xmlns:p14="http://schemas.microsoft.com/office/powerpoint/2010/main" val="23878326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1909116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097043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FB9B907B-F9A2-45A5-BDBA-C371127CA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7" cy="6858000"/>
          </a:xfrm>
          <a:prstGeom prst="rect">
            <a:avLst/>
          </a:prstGeom>
          <a:ln w="0">
            <a:noFill/>
            <a:prstDash val="solid"/>
            <a:round/>
            <a:headEnd/>
            <a:tailEnd/>
          </a:ln>
        </p:spPr>
        <p:txBody>
          <a:bodyPr rtlCol="0" anchor="ctr"/>
          <a:lstStyle/>
          <a:p>
            <a:pPr algn="ctr" defTabSz="457200"/>
            <a:endParaRPr lang="en-US">
              <a:solidFill>
                <a:schemeClr val="tx1"/>
              </a:solidFill>
            </a:endParaRPr>
          </a:p>
        </p:txBody>
      </p:sp>
      <p:sp>
        <p:nvSpPr>
          <p:cNvPr id="2" name="Title 1"/>
          <p:cNvSpPr>
            <a:spLocks noGrp="1"/>
          </p:cNvSpPr>
          <p:nvPr>
            <p:ph type="title"/>
          </p:nvPr>
        </p:nvSpPr>
        <p:spPr>
          <a:xfrm>
            <a:off x="3687188" y="662400"/>
            <a:ext cx="4961110" cy="1492132"/>
          </a:xfrm>
        </p:spPr>
        <p:txBody>
          <a:bodyPr anchor="t">
            <a:normAutofit/>
          </a:bodyPr>
          <a:lstStyle/>
          <a:p>
            <a:r>
              <a:rPr lang="en-US"/>
              <a:t>Writing as an Academic Career. </a:t>
            </a:r>
          </a:p>
        </p:txBody>
      </p:sp>
      <p:pic>
        <p:nvPicPr>
          <p:cNvPr id="22" name="Picture 4" descr="Back shot of a row of graduates">
            <a:extLst>
              <a:ext uri="{FF2B5EF4-FFF2-40B4-BE49-F238E27FC236}">
                <a16:creationId xmlns:a16="http://schemas.microsoft.com/office/drawing/2014/main" id="{9CD92AE6-29D2-32BA-F8DD-22ACB74C0A74}"/>
              </a:ext>
            </a:extLst>
          </p:cNvPr>
          <p:cNvPicPr>
            <a:picLocks noChangeAspect="1"/>
          </p:cNvPicPr>
          <p:nvPr/>
        </p:nvPicPr>
        <p:blipFill rotWithShape="1">
          <a:blip r:embed="rId2"/>
          <a:srcRect l="32436" r="41432"/>
          <a:stretch/>
        </p:blipFill>
        <p:spPr>
          <a:xfrm>
            <a:off x="516325" y="-9525"/>
            <a:ext cx="2688575" cy="6867525"/>
          </a:xfrm>
          <a:prstGeom prst="rect">
            <a:avLst/>
          </a:prstGeom>
        </p:spPr>
      </p:pic>
      <p:sp>
        <p:nvSpPr>
          <p:cNvPr id="23" name="Freeform 6">
            <a:extLst>
              <a:ext uri="{FF2B5EF4-FFF2-40B4-BE49-F238E27FC236}">
                <a16:creationId xmlns:a16="http://schemas.microsoft.com/office/drawing/2014/main" id="{FC72A6E7-EEB3-4011-AFDE-5D01CF93E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1"/>
          </a:solidFill>
          <a:ln w="0">
            <a:noFill/>
            <a:prstDash val="solid"/>
            <a:round/>
            <a:headEnd/>
            <a:tailEnd/>
          </a:ln>
        </p:spPr>
      </p:sp>
      <p:sp>
        <p:nvSpPr>
          <p:cNvPr id="24" name="Freeform 6">
            <a:extLst>
              <a:ext uri="{FF2B5EF4-FFF2-40B4-BE49-F238E27FC236}">
                <a16:creationId xmlns:a16="http://schemas.microsoft.com/office/drawing/2014/main" id="{8CD93300-52E3-4A04-AB11-4E86A29BE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664368"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txBody>
          <a:bodyPr/>
          <a:lstStyle/>
          <a:p>
            <a:endParaRPr lang="en-US" dirty="0"/>
          </a:p>
        </p:txBody>
      </p:sp>
      <p:sp>
        <p:nvSpPr>
          <p:cNvPr id="3" name="Content Placeholder 2"/>
          <p:cNvSpPr>
            <a:spLocks noGrp="1"/>
          </p:cNvSpPr>
          <p:nvPr>
            <p:ph idx="1"/>
          </p:nvPr>
        </p:nvSpPr>
        <p:spPr>
          <a:xfrm>
            <a:off x="3687188" y="2286000"/>
            <a:ext cx="4961110" cy="3844800"/>
          </a:xfrm>
        </p:spPr>
        <p:txBody>
          <a:bodyPr>
            <a:normAutofit/>
          </a:bodyPr>
          <a:lstStyle/>
          <a:p>
            <a:pPr>
              <a:lnSpc>
                <a:spcPct val="90000"/>
              </a:lnSpc>
            </a:pPr>
            <a:r>
              <a:rPr lang="en-US" sz="1400">
                <a:solidFill>
                  <a:schemeClr val="tx1">
                    <a:alpha val="60000"/>
                  </a:schemeClr>
                </a:solidFill>
              </a:rPr>
              <a:t>But how will people know about your contribution given your PhD is read by only 3 </a:t>
            </a:r>
            <a:r>
              <a:rPr lang="mr-IN" sz="1400">
                <a:solidFill>
                  <a:schemeClr val="tx1">
                    <a:alpha val="60000"/>
                  </a:schemeClr>
                </a:solidFill>
              </a:rPr>
              <a:t>–</a:t>
            </a:r>
            <a:r>
              <a:rPr lang="en-US" sz="1400">
                <a:solidFill>
                  <a:schemeClr val="tx1">
                    <a:alpha val="60000"/>
                  </a:schemeClr>
                </a:solidFill>
              </a:rPr>
              <a:t> 4 people? </a:t>
            </a:r>
          </a:p>
          <a:p>
            <a:pPr>
              <a:lnSpc>
                <a:spcPct val="90000"/>
              </a:lnSpc>
            </a:pPr>
            <a:endParaRPr lang="en-US" sz="1400">
              <a:solidFill>
                <a:schemeClr val="tx1">
                  <a:alpha val="60000"/>
                </a:schemeClr>
              </a:solidFill>
            </a:endParaRPr>
          </a:p>
          <a:p>
            <a:pPr>
              <a:lnSpc>
                <a:spcPct val="90000"/>
              </a:lnSpc>
            </a:pPr>
            <a:r>
              <a:rPr lang="en-US" sz="1400">
                <a:solidFill>
                  <a:schemeClr val="tx1">
                    <a:alpha val="60000"/>
                  </a:schemeClr>
                </a:solidFill>
              </a:rPr>
              <a:t>The PhD is only the first step, after or even during your PhD you then need to gain a wider audience of your peers. </a:t>
            </a:r>
          </a:p>
          <a:p>
            <a:pPr>
              <a:lnSpc>
                <a:spcPct val="90000"/>
              </a:lnSpc>
            </a:pPr>
            <a:endParaRPr lang="en-US" sz="1400">
              <a:solidFill>
                <a:schemeClr val="tx1">
                  <a:alpha val="60000"/>
                </a:schemeClr>
              </a:solidFill>
            </a:endParaRPr>
          </a:p>
          <a:p>
            <a:pPr>
              <a:lnSpc>
                <a:spcPct val="90000"/>
              </a:lnSpc>
            </a:pPr>
            <a:r>
              <a:rPr lang="en-US" sz="1400">
                <a:solidFill>
                  <a:schemeClr val="tx1">
                    <a:alpha val="60000"/>
                  </a:schemeClr>
                </a:solidFill>
              </a:rPr>
              <a:t>It might be a great piece of research but if no one reads it does it exist? Not in academia. </a:t>
            </a:r>
          </a:p>
          <a:p>
            <a:pPr>
              <a:lnSpc>
                <a:spcPct val="90000"/>
              </a:lnSpc>
            </a:pPr>
            <a:endParaRPr lang="en-US" sz="1400">
              <a:solidFill>
                <a:schemeClr val="tx1">
                  <a:alpha val="60000"/>
                </a:schemeClr>
              </a:solidFill>
            </a:endParaRPr>
          </a:p>
          <a:p>
            <a:pPr>
              <a:lnSpc>
                <a:spcPct val="90000"/>
              </a:lnSpc>
            </a:pPr>
            <a:r>
              <a:rPr lang="en-US" sz="1400">
                <a:solidFill>
                  <a:schemeClr val="tx1">
                    <a:alpha val="60000"/>
                  </a:schemeClr>
                </a:solidFill>
              </a:rPr>
              <a:t>You need to publish your research to gain a wider audience. And keep publishing to get your ideas taken seriously and to influence others research.</a:t>
            </a:r>
          </a:p>
          <a:p>
            <a:pPr>
              <a:lnSpc>
                <a:spcPct val="90000"/>
              </a:lnSpc>
            </a:pPr>
            <a:endParaRPr lang="en-US" sz="1400">
              <a:solidFill>
                <a:schemeClr val="tx1">
                  <a:alpha val="60000"/>
                </a:schemeClr>
              </a:solidFill>
            </a:endParaRPr>
          </a:p>
          <a:p>
            <a:pPr>
              <a:lnSpc>
                <a:spcPct val="90000"/>
              </a:lnSpc>
            </a:pPr>
            <a:r>
              <a:rPr lang="en-US" sz="1400">
                <a:solidFill>
                  <a:schemeClr val="tx1">
                    <a:alpha val="60000"/>
                  </a:schemeClr>
                </a:solidFill>
              </a:rPr>
              <a:t>Writing, then, will remain the core activity during your academic career. </a:t>
            </a:r>
          </a:p>
          <a:p>
            <a:pPr>
              <a:lnSpc>
                <a:spcPct val="90000"/>
              </a:lnSpc>
            </a:pPr>
            <a:endParaRPr lang="en-US" sz="1400">
              <a:solidFill>
                <a:schemeClr val="tx1">
                  <a:alpha val="60000"/>
                </a:schemeClr>
              </a:solidFill>
            </a:endParaRPr>
          </a:p>
        </p:txBody>
      </p:sp>
    </p:spTree>
    <p:extLst>
      <p:ext uri="{BB962C8B-B14F-4D97-AF65-F5344CB8AC3E}">
        <p14:creationId xmlns:p14="http://schemas.microsoft.com/office/powerpoint/2010/main" val="2935812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F526DD0-5E46-40B7-AEF1-9B26256CF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9143997" cy="6858000"/>
          </a:xfrm>
          <a:prstGeom prst="rect">
            <a:avLst/>
          </a:prstGeom>
          <a:ln w="0">
            <a:noFill/>
            <a:prstDash val="solid"/>
            <a:round/>
            <a:headEnd/>
            <a:tailEnd/>
          </a:ln>
        </p:spPr>
        <p:txBody>
          <a:bodyPr rtlCol="0" anchor="ctr"/>
          <a:lstStyle/>
          <a:p>
            <a:pPr algn="ctr" defTabSz="457200"/>
            <a:endParaRPr lang="en-US">
              <a:solidFill>
                <a:schemeClr val="tx1"/>
              </a:solidFill>
            </a:endParaRPr>
          </a:p>
        </p:txBody>
      </p:sp>
      <p:grpSp>
        <p:nvGrpSpPr>
          <p:cNvPr id="10" name="Group 9">
            <a:extLst>
              <a:ext uri="{FF2B5EF4-FFF2-40B4-BE49-F238E27FC236}">
                <a16:creationId xmlns:a16="http://schemas.microsoft.com/office/drawing/2014/main" id="{B7E4032D-4110-4963-82B8-8A1B1BF4B6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3204900" cy="6858000"/>
            <a:chOff x="1" y="0"/>
            <a:chExt cx="4273199" cy="6858000"/>
          </a:xfrm>
        </p:grpSpPr>
        <p:sp>
          <p:nvSpPr>
            <p:cNvPr id="11" name="Rectangle 10">
              <a:extLst>
                <a:ext uri="{FF2B5EF4-FFF2-40B4-BE49-F238E27FC236}">
                  <a16:creationId xmlns:a16="http://schemas.microsoft.com/office/drawing/2014/main" id="{66796880-E7D7-485E-A6D1-908B811A14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ltGray">
            <a:xfrm>
              <a:off x="1" y="0"/>
              <a:ext cx="4273199" cy="6858000"/>
            </a:xfrm>
            <a:prstGeom prst="rect">
              <a:avLst/>
            </a:prstGeom>
            <a:solidFill>
              <a:srgbClr val="FFFFFF"/>
            </a:solidFill>
            <a:ln w="0">
              <a:noFill/>
              <a:prstDash val="solid"/>
              <a:round/>
              <a:headEnd/>
              <a:tailEnd/>
            </a:ln>
          </p:spPr>
          <p:txBody>
            <a:bodyPr wrap="square" rtlCol="0" anchor="ctr">
              <a:noAutofit/>
            </a:bodyPr>
            <a:lstStyle/>
            <a:p>
              <a:pPr algn="ctr"/>
              <a:endParaRPr lang="en-US" dirty="0"/>
            </a:p>
          </p:txBody>
        </p:sp>
        <p:sp>
          <p:nvSpPr>
            <p:cNvPr id="12" name="Rectangle 11">
              <a:extLst>
                <a:ext uri="{FF2B5EF4-FFF2-40B4-BE49-F238E27FC236}">
                  <a16:creationId xmlns:a16="http://schemas.microsoft.com/office/drawing/2014/main" id="{AC97B103-7494-4650-82C0-FC9F8D2723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ltGray">
            <a:xfrm>
              <a:off x="1" y="0"/>
              <a:ext cx="4273199" cy="6858000"/>
            </a:xfrm>
            <a:prstGeom prst="rect">
              <a:avLst/>
            </a:prstGeom>
            <a:solidFill>
              <a:schemeClr val="accent1">
                <a:lumMod val="50000"/>
                <a:alpha val="25000"/>
              </a:schemeClr>
            </a:solidFill>
            <a:ln w="0">
              <a:noFill/>
              <a:prstDash val="solid"/>
              <a:round/>
              <a:headEnd/>
              <a:tailEnd/>
            </a:ln>
          </p:spPr>
          <p:txBody>
            <a:bodyPr wrap="square" rtlCol="0" anchor="ctr">
              <a:noAutofit/>
            </a:bodyPr>
            <a:lstStyle/>
            <a:p>
              <a:pPr algn="ctr"/>
              <a:endParaRPr lang="en-US" dirty="0"/>
            </a:p>
          </p:txBody>
        </p:sp>
      </p:grpSp>
      <p:sp>
        <p:nvSpPr>
          <p:cNvPr id="2" name="Title 1"/>
          <p:cNvSpPr>
            <a:spLocks noGrp="1"/>
          </p:cNvSpPr>
          <p:nvPr>
            <p:ph type="title"/>
          </p:nvPr>
        </p:nvSpPr>
        <p:spPr>
          <a:xfrm>
            <a:off x="938757" y="619125"/>
            <a:ext cx="1989310" cy="5619749"/>
          </a:xfrm>
        </p:spPr>
        <p:txBody>
          <a:bodyPr anchor="ctr">
            <a:normAutofit/>
          </a:bodyPr>
          <a:lstStyle/>
          <a:p>
            <a:r>
              <a:rPr lang="en-US">
                <a:solidFill>
                  <a:srgbClr val="000000"/>
                </a:solidFill>
              </a:rPr>
              <a:t>Part 1.</a:t>
            </a:r>
            <a:br>
              <a:rPr lang="en-US">
                <a:solidFill>
                  <a:srgbClr val="000000"/>
                </a:solidFill>
              </a:rPr>
            </a:br>
            <a:endParaRPr lang="en-US">
              <a:solidFill>
                <a:srgbClr val="000000"/>
              </a:solidFill>
            </a:endParaRPr>
          </a:p>
        </p:txBody>
      </p:sp>
      <p:grpSp>
        <p:nvGrpSpPr>
          <p:cNvPr id="14" name="Group 13">
            <a:extLst>
              <a:ext uri="{FF2B5EF4-FFF2-40B4-BE49-F238E27FC236}">
                <a16:creationId xmlns:a16="http://schemas.microsoft.com/office/drawing/2014/main" id="{5D133F51-4E9D-4F0B-A452-875C6A52B6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64368" cy="6858000"/>
            <a:chOff x="0" y="0"/>
            <a:chExt cx="885825" cy="6858000"/>
          </a:xfrm>
        </p:grpSpPr>
        <p:sp>
          <p:nvSpPr>
            <p:cNvPr id="15" name="Freeform 6">
              <a:extLst>
                <a:ext uri="{FF2B5EF4-FFF2-40B4-BE49-F238E27FC236}">
                  <a16:creationId xmlns:a16="http://schemas.microsoft.com/office/drawing/2014/main" id="{BDC8164B-5FC0-4CBD-B7AE-0CB8780FFC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000000"/>
            </a:solidFill>
            <a:ln w="0">
              <a:noFill/>
              <a:prstDash val="solid"/>
              <a:round/>
              <a:headEnd/>
              <a:tailEnd/>
            </a:ln>
          </p:spPr>
        </p:sp>
        <p:sp>
          <p:nvSpPr>
            <p:cNvPr id="16" name="Freeform 6">
              <a:extLst>
                <a:ext uri="{FF2B5EF4-FFF2-40B4-BE49-F238E27FC236}">
                  <a16:creationId xmlns:a16="http://schemas.microsoft.com/office/drawing/2014/main" id="{DF21B6AB-8AF5-4823-92E3-F33B9EAEF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sp>
      </p:grpSp>
      <p:sp>
        <p:nvSpPr>
          <p:cNvPr id="3" name="Content Placeholder 2"/>
          <p:cNvSpPr>
            <a:spLocks noGrp="1"/>
          </p:cNvSpPr>
          <p:nvPr>
            <p:ph idx="1"/>
          </p:nvPr>
        </p:nvSpPr>
        <p:spPr>
          <a:xfrm>
            <a:off x="3687187" y="619125"/>
            <a:ext cx="4881740" cy="5619750"/>
          </a:xfrm>
        </p:spPr>
        <p:txBody>
          <a:bodyPr anchor="ctr">
            <a:normAutofit/>
          </a:bodyPr>
          <a:lstStyle/>
          <a:p>
            <a:r>
              <a:rPr lang="en-US" sz="2000" b="1" dirty="0">
                <a:solidFill>
                  <a:schemeClr val="tx1">
                    <a:alpha val="60000"/>
                  </a:schemeClr>
                </a:solidFill>
              </a:rPr>
              <a:t>Part 1</a:t>
            </a:r>
          </a:p>
          <a:p>
            <a:r>
              <a:rPr lang="en-US" sz="2000" b="1" dirty="0">
                <a:solidFill>
                  <a:schemeClr val="tx1">
                    <a:alpha val="60000"/>
                  </a:schemeClr>
                </a:solidFill>
              </a:rPr>
              <a:t>Introduction 1. Who am I and who are you?</a:t>
            </a:r>
          </a:p>
          <a:p>
            <a:pPr marL="0" indent="0">
              <a:buNone/>
            </a:pPr>
            <a:endParaRPr lang="en-US" sz="2000" b="1" dirty="0">
              <a:solidFill>
                <a:schemeClr val="tx1">
                  <a:alpha val="60000"/>
                </a:schemeClr>
              </a:solidFill>
            </a:endParaRPr>
          </a:p>
          <a:p>
            <a:r>
              <a:rPr lang="en-US" sz="2000" b="1" dirty="0">
                <a:solidFill>
                  <a:schemeClr val="tx1">
                    <a:alpha val="60000"/>
                  </a:schemeClr>
                </a:solidFill>
              </a:rPr>
              <a:t>What is this course about? </a:t>
            </a:r>
          </a:p>
          <a:p>
            <a:endParaRPr lang="en-US" sz="2000" b="1" dirty="0">
              <a:solidFill>
                <a:schemeClr val="tx1">
                  <a:alpha val="60000"/>
                </a:schemeClr>
              </a:solidFill>
            </a:endParaRPr>
          </a:p>
          <a:p>
            <a:r>
              <a:rPr lang="en-US" sz="2000" b="1" dirty="0">
                <a:solidFill>
                  <a:schemeClr val="tx1">
                    <a:alpha val="60000"/>
                  </a:schemeClr>
                </a:solidFill>
              </a:rPr>
              <a:t>Introductions. Academic Researcher, Who are you, what are you researching? </a:t>
            </a:r>
          </a:p>
          <a:p>
            <a:endParaRPr lang="en-US" sz="1700" dirty="0">
              <a:solidFill>
                <a:schemeClr val="tx1">
                  <a:alpha val="60000"/>
                </a:schemeClr>
              </a:solidFill>
            </a:endParaRPr>
          </a:p>
        </p:txBody>
      </p:sp>
    </p:spTree>
    <p:extLst>
      <p:ext uri="{BB962C8B-B14F-4D97-AF65-F5344CB8AC3E}">
        <p14:creationId xmlns:p14="http://schemas.microsoft.com/office/powerpoint/2010/main" val="2407985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p:cNvSpPr>
            <a:spLocks noGrp="1"/>
          </p:cNvSpPr>
          <p:nvPr>
            <p:ph type="title"/>
          </p:nvPr>
        </p:nvSpPr>
        <p:spPr>
          <a:xfrm>
            <a:off x="760605" y="1450655"/>
            <a:ext cx="2949023" cy="3956690"/>
          </a:xfrm>
        </p:spPr>
        <p:txBody>
          <a:bodyPr anchor="ctr">
            <a:normAutofit/>
          </a:bodyPr>
          <a:lstStyle/>
          <a:p>
            <a:pPr>
              <a:lnSpc>
                <a:spcPct val="90000"/>
              </a:lnSpc>
            </a:pPr>
            <a:r>
              <a:rPr lang="en-US" sz="4000" dirty="0">
                <a:solidFill>
                  <a:schemeClr val="bg1"/>
                </a:solidFill>
              </a:rPr>
              <a:t>My Research Life</a:t>
            </a:r>
            <a:br>
              <a:rPr lang="en-US" sz="4000" dirty="0">
                <a:solidFill>
                  <a:schemeClr val="bg1"/>
                </a:solidFill>
              </a:rPr>
            </a:br>
            <a:br>
              <a:rPr lang="en-US" sz="3900" dirty="0">
                <a:solidFill>
                  <a:schemeClr val="bg1"/>
                </a:solidFill>
              </a:rPr>
            </a:br>
            <a:endParaRPr lang="en-US" sz="3900" dirty="0">
              <a:solidFill>
                <a:schemeClr val="bg1"/>
              </a:solidFill>
            </a:endParaRP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0605" y="1450655"/>
            <a:ext cx="294902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0605" y="5408571"/>
            <a:ext cx="294902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572000" y="1108061"/>
            <a:ext cx="3756675" cy="4571972"/>
          </a:xfrm>
        </p:spPr>
        <p:txBody>
          <a:bodyPr anchor="ctr">
            <a:normAutofit/>
          </a:bodyPr>
          <a:lstStyle/>
          <a:p>
            <a:r>
              <a:rPr lang="en-US" sz="1700" dirty="0">
                <a:solidFill>
                  <a:schemeClr val="bg1"/>
                </a:solidFill>
              </a:rPr>
              <a:t>PhD Method in Media Interaction. (1999) University of Wales Bangor. </a:t>
            </a:r>
          </a:p>
          <a:p>
            <a:r>
              <a:rPr lang="en-US" sz="1700" dirty="0">
                <a:solidFill>
                  <a:schemeClr val="bg1"/>
                </a:solidFill>
              </a:rPr>
              <a:t>Two main areas of research. Media Discourse Analysis, Qualitative Methodology. </a:t>
            </a:r>
          </a:p>
          <a:p>
            <a:r>
              <a:rPr lang="en-US" sz="1700" dirty="0">
                <a:solidFill>
                  <a:schemeClr val="bg1"/>
                </a:solidFill>
              </a:rPr>
              <a:t>Around 100  Academic Publications. </a:t>
            </a:r>
          </a:p>
          <a:p>
            <a:r>
              <a:rPr lang="en-US" sz="1700" dirty="0">
                <a:solidFill>
                  <a:schemeClr val="bg1"/>
                </a:solidFill>
              </a:rPr>
              <a:t>Former Editor of the journal </a:t>
            </a:r>
            <a:r>
              <a:rPr lang="en-US" sz="1700" i="1" dirty="0">
                <a:solidFill>
                  <a:schemeClr val="bg1"/>
                </a:solidFill>
              </a:rPr>
              <a:t>Discourse, Context and Media </a:t>
            </a:r>
            <a:r>
              <a:rPr lang="en-US" sz="1700" dirty="0">
                <a:solidFill>
                  <a:schemeClr val="bg1"/>
                </a:solidFill>
              </a:rPr>
              <a:t>(SSCI)</a:t>
            </a:r>
          </a:p>
          <a:p>
            <a:r>
              <a:rPr lang="en-US" sz="1700" dirty="0">
                <a:solidFill>
                  <a:schemeClr val="bg1"/>
                </a:solidFill>
              </a:rPr>
              <a:t>Supervised 8 </a:t>
            </a:r>
            <a:r>
              <a:rPr lang="en-US" sz="1700" dirty="0" err="1">
                <a:solidFill>
                  <a:schemeClr val="bg1"/>
                </a:solidFill>
              </a:rPr>
              <a:t>Phds</a:t>
            </a:r>
            <a:r>
              <a:rPr lang="en-US" sz="1700" dirty="0">
                <a:solidFill>
                  <a:schemeClr val="bg1"/>
                </a:solidFill>
              </a:rPr>
              <a:t> to completion. </a:t>
            </a:r>
          </a:p>
          <a:p>
            <a:pPr marL="0" indent="0">
              <a:buNone/>
            </a:pPr>
            <a:endParaRPr lang="en-US" sz="1700">
              <a:solidFill>
                <a:schemeClr val="bg1"/>
              </a:solidFill>
            </a:endParaRPr>
          </a:p>
          <a:p>
            <a:pPr marL="0" indent="0">
              <a:buNone/>
            </a:pPr>
            <a:r>
              <a:rPr lang="en-US" sz="1700">
                <a:solidFill>
                  <a:schemeClr val="bg1"/>
                </a:solidFill>
              </a:rPr>
              <a:t>(</a:t>
            </a:r>
            <a:r>
              <a:rPr lang="en-US" sz="1700" dirty="0">
                <a:solidFill>
                  <a:schemeClr val="bg1"/>
                </a:solidFill>
              </a:rPr>
              <a:t>soon to be </a:t>
            </a:r>
            <a:r>
              <a:rPr lang="en-US" sz="1700">
                <a:solidFill>
                  <a:schemeClr val="bg1"/>
                </a:solidFill>
              </a:rPr>
              <a:t>TWO more in 2023, </a:t>
            </a:r>
            <a:r>
              <a:rPr lang="en-US" sz="1700" dirty="0">
                <a:solidFill>
                  <a:schemeClr val="bg1"/>
                </a:solidFill>
              </a:rPr>
              <a:t>fingers crossed)</a:t>
            </a:r>
          </a:p>
          <a:p>
            <a:endParaRPr lang="en-US" sz="1700" dirty="0">
              <a:solidFill>
                <a:schemeClr val="bg1"/>
              </a:solidFill>
            </a:endParaRPr>
          </a:p>
          <a:p>
            <a:endParaRPr lang="en-US" sz="1700" dirty="0">
              <a:solidFill>
                <a:schemeClr val="bg1"/>
              </a:solidFill>
            </a:endParaRPr>
          </a:p>
          <a:p>
            <a:endParaRPr lang="en-US" sz="1700" dirty="0">
              <a:solidFill>
                <a:schemeClr val="bg1"/>
              </a:solidFill>
            </a:endParaRPr>
          </a:p>
        </p:txBody>
      </p:sp>
    </p:spTree>
    <p:extLst>
      <p:ext uri="{BB962C8B-B14F-4D97-AF65-F5344CB8AC3E}">
        <p14:creationId xmlns:p14="http://schemas.microsoft.com/office/powerpoint/2010/main" val="2893414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6695"/>
            <a:ext cx="8229600" cy="746697"/>
          </a:xfrm>
        </p:spPr>
        <p:txBody>
          <a:bodyPr>
            <a:normAutofit/>
          </a:bodyPr>
          <a:lstStyle/>
          <a:p>
            <a:r>
              <a:rPr lang="en-US" sz="3200" dirty="0"/>
              <a:t>Richard Fitzgerald</a:t>
            </a:r>
          </a:p>
        </p:txBody>
      </p:sp>
      <p:pic>
        <p:nvPicPr>
          <p:cNvPr id="6" name="Content Placeholder 5" descr="Screen Shot 2014-08-22 at 10.11.40 AM.png"/>
          <p:cNvPicPr>
            <a:picLocks noGrp="1" noChangeAspect="1"/>
          </p:cNvPicPr>
          <p:nvPr>
            <p:ph idx="1"/>
          </p:nvPr>
        </p:nvPicPr>
        <p:blipFill>
          <a:blip r:embed="rId2">
            <a:extLst>
              <a:ext uri="{28A0092B-C50C-407E-A947-70E740481C1C}">
                <a14:useLocalDpi xmlns:a14="http://schemas.microsoft.com/office/drawing/2010/main" val="0"/>
              </a:ext>
            </a:extLst>
          </a:blip>
          <a:srcRect t="18667" b="18667"/>
          <a:stretch>
            <a:fillRect/>
          </a:stretch>
        </p:blipFill>
        <p:spPr>
          <a:xfrm>
            <a:off x="6617229" y="1217358"/>
            <a:ext cx="2089297" cy="1872804"/>
          </a:xfrm>
        </p:spPr>
      </p:pic>
      <p:pic>
        <p:nvPicPr>
          <p:cNvPr id="7" name="Picture 6" descr="Screen Shot 2014-08-22 at 10.12.17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6059" y="1217358"/>
            <a:ext cx="2491882" cy="1949391"/>
          </a:xfrm>
          <a:prstGeom prst="rect">
            <a:avLst/>
          </a:prstGeom>
        </p:spPr>
      </p:pic>
      <p:pic>
        <p:nvPicPr>
          <p:cNvPr id="8" name="Picture 7" descr="Screen Shot 2014-08-22 at 10.12.34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1085068"/>
            <a:ext cx="2144857" cy="2150950"/>
          </a:xfrm>
          <a:prstGeom prst="rect">
            <a:avLst/>
          </a:prstGeom>
        </p:spPr>
      </p:pic>
      <p:sp>
        <p:nvSpPr>
          <p:cNvPr id="3" name="TextBox 2"/>
          <p:cNvSpPr txBox="1"/>
          <p:nvPr/>
        </p:nvSpPr>
        <p:spPr>
          <a:xfrm>
            <a:off x="317499" y="3534833"/>
            <a:ext cx="3503083" cy="1754326"/>
          </a:xfrm>
          <a:prstGeom prst="rect">
            <a:avLst/>
          </a:prstGeom>
          <a:noFill/>
        </p:spPr>
        <p:txBody>
          <a:bodyPr wrap="square" rtlCol="0">
            <a:spAutoFit/>
          </a:bodyPr>
          <a:lstStyle/>
          <a:p>
            <a:r>
              <a:rPr lang="en-US" dirty="0"/>
              <a:t>Wales  Bangor, Cardiff University, UK Sociology and Media Communication</a:t>
            </a:r>
          </a:p>
          <a:p>
            <a:endParaRPr lang="en-US" dirty="0"/>
          </a:p>
          <a:p>
            <a:endParaRPr lang="en-US" dirty="0"/>
          </a:p>
          <a:p>
            <a:endParaRPr lang="en-US" dirty="0"/>
          </a:p>
        </p:txBody>
      </p:sp>
      <p:pic>
        <p:nvPicPr>
          <p:cNvPr id="4" name="Picture 3" descr="Screen Shot 2017-08-21 at 8.13.24 A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131" y="4691169"/>
            <a:ext cx="1029685" cy="1612581"/>
          </a:xfrm>
          <a:prstGeom prst="rect">
            <a:avLst/>
          </a:prstGeom>
        </p:spPr>
      </p:pic>
      <p:sp>
        <p:nvSpPr>
          <p:cNvPr id="5" name="TextBox 4">
            <a:extLst>
              <a:ext uri="{FF2B5EF4-FFF2-40B4-BE49-F238E27FC236}">
                <a16:creationId xmlns:a16="http://schemas.microsoft.com/office/drawing/2014/main" id="{495D8C83-9CA3-0843-8919-72177F668280}"/>
              </a:ext>
            </a:extLst>
          </p:cNvPr>
          <p:cNvSpPr txBox="1"/>
          <p:nvPr/>
        </p:nvSpPr>
        <p:spPr>
          <a:xfrm>
            <a:off x="3962400" y="3397203"/>
            <a:ext cx="4330262" cy="923330"/>
          </a:xfrm>
          <a:prstGeom prst="rect">
            <a:avLst/>
          </a:prstGeom>
          <a:noFill/>
        </p:spPr>
        <p:txBody>
          <a:bodyPr wrap="square" rtlCol="0">
            <a:spAutoFit/>
          </a:bodyPr>
          <a:lstStyle/>
          <a:p>
            <a:r>
              <a:rPr lang="en-MO" dirty="0"/>
              <a:t>Undergraduate. 1990-1993</a:t>
            </a:r>
          </a:p>
          <a:p>
            <a:r>
              <a:rPr lang="en-MO" dirty="0"/>
              <a:t>Dip Research Methods – 1993-1994</a:t>
            </a:r>
          </a:p>
          <a:p>
            <a:r>
              <a:rPr lang="en-MO" dirty="0"/>
              <a:t>PhD – 1994-1999. </a:t>
            </a:r>
          </a:p>
        </p:txBody>
      </p:sp>
      <mc:AlternateContent xmlns:mc="http://schemas.openxmlformats.org/markup-compatibility/2006">
        <mc:Choice xmlns:p14="http://schemas.microsoft.com/office/powerpoint/2010/main" Requires="p14">
          <p:contentPart p14:bwMode="auto" r:id="rId6">
            <p14:nvContentPartPr>
              <p14:cNvPr id="10" name="Ink 9">
                <a:extLst>
                  <a:ext uri="{FF2B5EF4-FFF2-40B4-BE49-F238E27FC236}">
                    <a16:creationId xmlns:a16="http://schemas.microsoft.com/office/drawing/2014/main" id="{F8E99BD3-DF0D-0EF5-7F94-AD282279A951}"/>
                  </a:ext>
                </a:extLst>
              </p14:cNvPr>
              <p14:cNvContentPartPr/>
              <p14:nvPr/>
            </p14:nvContentPartPr>
            <p14:xfrm>
              <a:off x="1184938" y="1198332"/>
              <a:ext cx="652320" cy="482040"/>
            </p14:xfrm>
          </p:contentPart>
        </mc:Choice>
        <mc:Fallback>
          <p:pic>
            <p:nvPicPr>
              <p:cNvPr id="10" name="Ink 9">
                <a:extLst>
                  <a:ext uri="{FF2B5EF4-FFF2-40B4-BE49-F238E27FC236}">
                    <a16:creationId xmlns:a16="http://schemas.microsoft.com/office/drawing/2014/main" id="{F8E99BD3-DF0D-0EF5-7F94-AD282279A951}"/>
                  </a:ext>
                </a:extLst>
              </p:cNvPr>
              <p:cNvPicPr/>
              <p:nvPr/>
            </p:nvPicPr>
            <p:blipFill>
              <a:blip r:embed="rId7"/>
              <a:stretch>
                <a:fillRect/>
              </a:stretch>
            </p:blipFill>
            <p:spPr>
              <a:xfrm>
                <a:off x="1176298" y="1189332"/>
                <a:ext cx="669960" cy="4996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1" name="Ink 10">
                <a:extLst>
                  <a:ext uri="{FF2B5EF4-FFF2-40B4-BE49-F238E27FC236}">
                    <a16:creationId xmlns:a16="http://schemas.microsoft.com/office/drawing/2014/main" id="{C8FAD3B6-CDC0-B418-5A99-3F19B4A5A6F4}"/>
                  </a:ext>
                </a:extLst>
              </p14:cNvPr>
              <p14:cNvContentPartPr/>
              <p14:nvPr/>
            </p14:nvContentPartPr>
            <p14:xfrm>
              <a:off x="3871258" y="1483092"/>
              <a:ext cx="1078200" cy="1163160"/>
            </p14:xfrm>
          </p:contentPart>
        </mc:Choice>
        <mc:Fallback>
          <p:pic>
            <p:nvPicPr>
              <p:cNvPr id="11" name="Ink 10">
                <a:extLst>
                  <a:ext uri="{FF2B5EF4-FFF2-40B4-BE49-F238E27FC236}">
                    <a16:creationId xmlns:a16="http://schemas.microsoft.com/office/drawing/2014/main" id="{C8FAD3B6-CDC0-B418-5A99-3F19B4A5A6F4}"/>
                  </a:ext>
                </a:extLst>
              </p:cNvPr>
              <p:cNvPicPr/>
              <p:nvPr/>
            </p:nvPicPr>
            <p:blipFill>
              <a:blip r:embed="rId9"/>
              <a:stretch>
                <a:fillRect/>
              </a:stretch>
            </p:blipFill>
            <p:spPr>
              <a:xfrm>
                <a:off x="3862258" y="1474092"/>
                <a:ext cx="1095840" cy="11808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2" name="Ink 11">
                <a:extLst>
                  <a:ext uri="{FF2B5EF4-FFF2-40B4-BE49-F238E27FC236}">
                    <a16:creationId xmlns:a16="http://schemas.microsoft.com/office/drawing/2014/main" id="{1A816AFB-6634-A706-4A09-F5DEC0A3E1CF}"/>
                  </a:ext>
                </a:extLst>
              </p14:cNvPr>
              <p14:cNvContentPartPr/>
              <p14:nvPr/>
            </p14:nvContentPartPr>
            <p14:xfrm>
              <a:off x="7316458" y="1447812"/>
              <a:ext cx="393480" cy="438840"/>
            </p14:xfrm>
          </p:contentPart>
        </mc:Choice>
        <mc:Fallback>
          <p:pic>
            <p:nvPicPr>
              <p:cNvPr id="12" name="Ink 11">
                <a:extLst>
                  <a:ext uri="{FF2B5EF4-FFF2-40B4-BE49-F238E27FC236}">
                    <a16:creationId xmlns:a16="http://schemas.microsoft.com/office/drawing/2014/main" id="{1A816AFB-6634-A706-4A09-F5DEC0A3E1CF}"/>
                  </a:ext>
                </a:extLst>
              </p:cNvPr>
              <p:cNvPicPr/>
              <p:nvPr/>
            </p:nvPicPr>
            <p:blipFill>
              <a:blip r:embed="rId11"/>
              <a:stretch>
                <a:fillRect/>
              </a:stretch>
            </p:blipFill>
            <p:spPr>
              <a:xfrm>
                <a:off x="7307458" y="1438812"/>
                <a:ext cx="411120" cy="456480"/>
              </a:xfrm>
              <a:prstGeom prst="rect">
                <a:avLst/>
              </a:prstGeom>
            </p:spPr>
          </p:pic>
        </mc:Fallback>
      </mc:AlternateContent>
      <p:pic>
        <p:nvPicPr>
          <p:cNvPr id="14" name="Picture 13">
            <a:extLst>
              <a:ext uri="{FF2B5EF4-FFF2-40B4-BE49-F238E27FC236}">
                <a16:creationId xmlns:a16="http://schemas.microsoft.com/office/drawing/2014/main" id="{7CA36C73-DA0B-A761-D0B4-FEF9EF7E15D5}"/>
              </a:ext>
            </a:extLst>
          </p:cNvPr>
          <p:cNvPicPr>
            <a:picLocks noChangeAspect="1"/>
          </p:cNvPicPr>
          <p:nvPr/>
        </p:nvPicPr>
        <p:blipFill>
          <a:blip r:embed="rId12"/>
          <a:stretch>
            <a:fillRect/>
          </a:stretch>
        </p:blipFill>
        <p:spPr>
          <a:xfrm>
            <a:off x="1994448" y="4484911"/>
            <a:ext cx="3408198" cy="1818839"/>
          </a:xfrm>
          <a:prstGeom prst="rect">
            <a:avLst/>
          </a:prstGeom>
        </p:spPr>
      </p:pic>
      <p:pic>
        <p:nvPicPr>
          <p:cNvPr id="17" name="Picture 16">
            <a:extLst>
              <a:ext uri="{FF2B5EF4-FFF2-40B4-BE49-F238E27FC236}">
                <a16:creationId xmlns:a16="http://schemas.microsoft.com/office/drawing/2014/main" id="{4F6203AC-DDCF-A394-8595-787772CED445}"/>
              </a:ext>
            </a:extLst>
          </p:cNvPr>
          <p:cNvPicPr>
            <a:picLocks noChangeAspect="1"/>
          </p:cNvPicPr>
          <p:nvPr/>
        </p:nvPicPr>
        <p:blipFill>
          <a:blip r:embed="rId13"/>
          <a:stretch>
            <a:fillRect/>
          </a:stretch>
        </p:blipFill>
        <p:spPr>
          <a:xfrm>
            <a:off x="5782112" y="4399679"/>
            <a:ext cx="2904688" cy="1989302"/>
          </a:xfrm>
          <a:prstGeom prst="rect">
            <a:avLst/>
          </a:prstGeom>
        </p:spPr>
      </p:pic>
    </p:spTree>
    <p:extLst>
      <p:ext uri="{BB962C8B-B14F-4D97-AF65-F5344CB8AC3E}">
        <p14:creationId xmlns:p14="http://schemas.microsoft.com/office/powerpoint/2010/main" val="1444701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98F3DEE-0E56-499F-AFAE-C2DA7C2C8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76077A66-26E5-4BDD-99AC-19998AC56B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CC7C8FC4-294D-4B63-9B55-1E1BF34CE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8" name="Rectangle 17">
            <a:extLst>
              <a:ext uri="{FF2B5EF4-FFF2-40B4-BE49-F238E27FC236}">
                <a16:creationId xmlns:a16="http://schemas.microsoft.com/office/drawing/2014/main" id="{16BA2A44-9824-4572-8098-0929558CCE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500"/>
            <a:ext cx="9143999" cy="6858000"/>
          </a:xfrm>
          <a:prstGeom prst="rect">
            <a:avLst/>
          </a:prstGeom>
          <a:gradFill>
            <a:gsLst>
              <a:gs pos="10000">
                <a:srgbClr val="000000"/>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881C908-FA5D-4DC1-BC31-59002F2CF5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58902" y="12437"/>
            <a:ext cx="8785098" cy="6844063"/>
          </a:xfrm>
          <a:prstGeom prst="rect">
            <a:avLst/>
          </a:prstGeom>
          <a:gradFill>
            <a:gsLst>
              <a:gs pos="0">
                <a:srgbClr val="000000">
                  <a:alpha val="71765"/>
                </a:srgbClr>
              </a:gs>
              <a:gs pos="100000">
                <a:schemeClr val="accent1">
                  <a:alpha val="20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70EF6E7-F4E0-4ECC-BF0C-E00309A15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498"/>
            <a:ext cx="9143998" cy="6416004"/>
          </a:xfrm>
          <a:prstGeom prst="rect">
            <a:avLst/>
          </a:prstGeom>
          <a:gradFill>
            <a:gsLst>
              <a:gs pos="12000">
                <a:srgbClr val="000000">
                  <a:alpha val="63000"/>
                </a:srgbClr>
              </a:gs>
              <a:gs pos="100000">
                <a:schemeClr val="accent1">
                  <a:lumMod val="75000"/>
                  <a:alpha val="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4CABDEF-7A93-403A-BEB2-DDC0F89AB5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 y="2724072"/>
            <a:ext cx="9144005" cy="4114802"/>
          </a:xfrm>
          <a:prstGeom prst="rect">
            <a:avLst/>
          </a:prstGeom>
          <a:gradFill>
            <a:gsLst>
              <a:gs pos="30000">
                <a:schemeClr val="accent1">
                  <a:alpha val="13000"/>
                </a:schemeClr>
              </a:gs>
              <a:gs pos="100000">
                <a:schemeClr val="accent1">
                  <a:alpha val="24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D1D1AF0-0A5D-4548-869C-5A5CBCE02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 y="446494"/>
            <a:ext cx="3019516" cy="6414505"/>
          </a:xfrm>
          <a:prstGeom prst="rect">
            <a:avLst/>
          </a:prstGeom>
          <a:gradFill>
            <a:gsLst>
              <a:gs pos="15000">
                <a:schemeClr val="accent1">
                  <a:lumMod val="75000"/>
                  <a:alpha val="29000"/>
                </a:schemeClr>
              </a:gs>
              <a:gs pos="52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04144" y="593148"/>
            <a:ext cx="7446390" cy="1185332"/>
          </a:xfrm>
        </p:spPr>
        <p:txBody>
          <a:bodyPr vert="horz" lIns="91440" tIns="45720" rIns="91440" bIns="45720" rtlCol="0" anchor="b">
            <a:normAutofit/>
          </a:bodyPr>
          <a:lstStyle/>
          <a:p>
            <a:pPr defTabSz="914400">
              <a:lnSpc>
                <a:spcPct val="90000"/>
              </a:lnSpc>
            </a:pPr>
            <a:r>
              <a:rPr lang="en-US" sz="2900" dirty="0">
                <a:solidFill>
                  <a:srgbClr val="FFFFFF"/>
                </a:solidFill>
              </a:rPr>
              <a:t>Australia, Brisbane: University of Queensland</a:t>
            </a:r>
            <a:endParaRPr lang="en-US" sz="2900" i="1" dirty="0">
              <a:solidFill>
                <a:srgbClr val="FFFFFF"/>
              </a:solidFill>
            </a:endParaRPr>
          </a:p>
          <a:p>
            <a:pPr defTabSz="914400">
              <a:lnSpc>
                <a:spcPct val="90000"/>
              </a:lnSpc>
            </a:pPr>
            <a:r>
              <a:rPr lang="en-US" sz="2900" i="1" dirty="0">
                <a:solidFill>
                  <a:srgbClr val="FFFFFF"/>
                </a:solidFill>
              </a:rPr>
              <a:t>English, Journalism and Communication</a:t>
            </a:r>
            <a:endParaRPr lang="en-US" sz="2900" dirty="0">
              <a:solidFill>
                <a:srgbClr val="FFFFFF"/>
              </a:solidFill>
            </a:endParaRPr>
          </a:p>
        </p:txBody>
      </p:sp>
      <p:pic>
        <p:nvPicPr>
          <p:cNvPr id="6" name="Content Placeholder 5" descr="Screen Shot 2014-08-22 at 10.14.01 AM.png"/>
          <p:cNvPicPr>
            <a:picLocks noGrp="1" noChangeAspect="1"/>
          </p:cNvPicPr>
          <p:nvPr>
            <p:ph idx="1"/>
          </p:nvPr>
        </p:nvPicPr>
        <p:blipFill>
          <a:blip r:embed="rId2">
            <a:extLst>
              <a:ext uri="{28A0092B-C50C-407E-A947-70E740481C1C}">
                <a14:useLocalDpi xmlns:a14="http://schemas.microsoft.com/office/drawing/2010/main" val="0"/>
              </a:ext>
            </a:extLst>
          </a:blip>
          <a:srcRect t="21854" b="21854"/>
          <a:stretch>
            <a:fillRect/>
          </a:stretch>
        </p:blipFill>
        <p:spPr>
          <a:xfrm>
            <a:off x="526704" y="2123865"/>
            <a:ext cx="2663246" cy="1465460"/>
          </a:xfrm>
          <a:prstGeom prst="rect">
            <a:avLst/>
          </a:prstGeom>
        </p:spPr>
      </p:pic>
      <p:pic>
        <p:nvPicPr>
          <p:cNvPr id="5" name="Picture 4" descr="Screen Shot 2014-08-22 at 10.13.40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5613" y="2211568"/>
            <a:ext cx="1784068" cy="1494156"/>
          </a:xfrm>
          <a:prstGeom prst="rect">
            <a:avLst/>
          </a:prstGeom>
        </p:spPr>
      </p:pic>
      <p:pic>
        <p:nvPicPr>
          <p:cNvPr id="4" name="Picture 3" descr="Screen Shot 2014-08-22 at 10.13.24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9173" y="2193638"/>
            <a:ext cx="2058055" cy="1574411"/>
          </a:xfrm>
          <a:prstGeom prst="rect">
            <a:avLst/>
          </a:prstGeom>
        </p:spPr>
      </p:pic>
      <p:pic>
        <p:nvPicPr>
          <p:cNvPr id="7" name="Picture 6" descr="Screen Shot 2017-08-21 at 8.13.49 A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81071" y="4625520"/>
            <a:ext cx="1662516" cy="565255"/>
          </a:xfrm>
          <a:prstGeom prst="rect">
            <a:avLst/>
          </a:prstGeom>
        </p:spPr>
      </p:pic>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56E7B9DF-F0FA-BC77-8E09-0A6682C17EFF}"/>
                  </a:ext>
                </a:extLst>
              </p14:cNvPr>
              <p14:cNvContentPartPr/>
              <p14:nvPr/>
            </p14:nvContentPartPr>
            <p14:xfrm>
              <a:off x="4751451" y="2856595"/>
              <a:ext cx="447840" cy="437400"/>
            </p14:xfrm>
          </p:contentPart>
        </mc:Choice>
        <mc:Fallback>
          <p:pic>
            <p:nvPicPr>
              <p:cNvPr id="3" name="Ink 2">
                <a:extLst>
                  <a:ext uri="{FF2B5EF4-FFF2-40B4-BE49-F238E27FC236}">
                    <a16:creationId xmlns:a16="http://schemas.microsoft.com/office/drawing/2014/main" id="{56E7B9DF-F0FA-BC77-8E09-0A6682C17EFF}"/>
                  </a:ext>
                </a:extLst>
              </p:cNvPr>
              <p:cNvPicPr/>
              <p:nvPr/>
            </p:nvPicPr>
            <p:blipFill>
              <a:blip r:embed="rId7"/>
              <a:stretch>
                <a:fillRect/>
              </a:stretch>
            </p:blipFill>
            <p:spPr>
              <a:xfrm>
                <a:off x="4742811" y="2847595"/>
                <a:ext cx="465480" cy="4550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8" name="Ink 7">
                <a:extLst>
                  <a:ext uri="{FF2B5EF4-FFF2-40B4-BE49-F238E27FC236}">
                    <a16:creationId xmlns:a16="http://schemas.microsoft.com/office/drawing/2014/main" id="{E4671171-EF1B-09A8-12E5-F0D16448E5B3}"/>
                  </a:ext>
                </a:extLst>
              </p14:cNvPr>
              <p14:cNvContentPartPr/>
              <p14:nvPr/>
            </p14:nvContentPartPr>
            <p14:xfrm>
              <a:off x="1119962" y="2358886"/>
              <a:ext cx="1031040" cy="599760"/>
            </p14:xfrm>
          </p:contentPart>
        </mc:Choice>
        <mc:Fallback>
          <p:pic>
            <p:nvPicPr>
              <p:cNvPr id="8" name="Ink 7">
                <a:extLst>
                  <a:ext uri="{FF2B5EF4-FFF2-40B4-BE49-F238E27FC236}">
                    <a16:creationId xmlns:a16="http://schemas.microsoft.com/office/drawing/2014/main" id="{E4671171-EF1B-09A8-12E5-F0D16448E5B3}"/>
                  </a:ext>
                </a:extLst>
              </p:cNvPr>
              <p:cNvPicPr/>
              <p:nvPr/>
            </p:nvPicPr>
            <p:blipFill>
              <a:blip r:embed="rId9"/>
              <a:stretch>
                <a:fillRect/>
              </a:stretch>
            </p:blipFill>
            <p:spPr>
              <a:xfrm>
                <a:off x="1111322" y="2349886"/>
                <a:ext cx="1048680" cy="617400"/>
              </a:xfrm>
              <a:prstGeom prst="rect">
                <a:avLst/>
              </a:prstGeom>
            </p:spPr>
          </p:pic>
        </mc:Fallback>
      </mc:AlternateContent>
      <p:pic>
        <p:nvPicPr>
          <p:cNvPr id="10" name="Picture 9">
            <a:extLst>
              <a:ext uri="{FF2B5EF4-FFF2-40B4-BE49-F238E27FC236}">
                <a16:creationId xmlns:a16="http://schemas.microsoft.com/office/drawing/2014/main" id="{A1C320D0-54F8-3A70-D9CF-CB523BFA8688}"/>
              </a:ext>
            </a:extLst>
          </p:cNvPr>
          <p:cNvPicPr>
            <a:picLocks noChangeAspect="1"/>
          </p:cNvPicPr>
          <p:nvPr/>
        </p:nvPicPr>
        <p:blipFill>
          <a:blip r:embed="rId10"/>
          <a:stretch>
            <a:fillRect/>
          </a:stretch>
        </p:blipFill>
        <p:spPr>
          <a:xfrm>
            <a:off x="481046" y="4126729"/>
            <a:ext cx="2745308" cy="1793306"/>
          </a:xfrm>
          <a:prstGeom prst="rect">
            <a:avLst/>
          </a:prstGeom>
        </p:spPr>
      </p:pic>
      <p:pic>
        <p:nvPicPr>
          <p:cNvPr id="13" name="Picture 12">
            <a:extLst>
              <a:ext uri="{FF2B5EF4-FFF2-40B4-BE49-F238E27FC236}">
                <a16:creationId xmlns:a16="http://schemas.microsoft.com/office/drawing/2014/main" id="{77EFD6B7-56BF-146C-1588-91B82B600CAD}"/>
              </a:ext>
            </a:extLst>
          </p:cNvPr>
          <p:cNvPicPr>
            <a:picLocks noChangeAspect="1"/>
          </p:cNvPicPr>
          <p:nvPr/>
        </p:nvPicPr>
        <p:blipFill>
          <a:blip r:embed="rId11"/>
          <a:stretch>
            <a:fillRect/>
          </a:stretch>
        </p:blipFill>
        <p:spPr>
          <a:xfrm>
            <a:off x="5398304" y="4374839"/>
            <a:ext cx="3329059" cy="1574411"/>
          </a:xfrm>
          <a:prstGeom prst="rect">
            <a:avLst/>
          </a:prstGeom>
        </p:spPr>
      </p:pic>
    </p:spTree>
    <p:extLst>
      <p:ext uri="{BB962C8B-B14F-4D97-AF65-F5344CB8AC3E}">
        <p14:creationId xmlns:p14="http://schemas.microsoft.com/office/powerpoint/2010/main" val="2101891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2F699-F676-BF5D-955C-84CBB7B04A07}"/>
              </a:ext>
            </a:extLst>
          </p:cNvPr>
          <p:cNvSpPr>
            <a:spLocks noGrp="1"/>
          </p:cNvSpPr>
          <p:nvPr>
            <p:ph type="title"/>
          </p:nvPr>
        </p:nvSpPr>
        <p:spPr/>
        <p:txBody>
          <a:bodyPr/>
          <a:lstStyle/>
          <a:p>
            <a:r>
              <a:rPr lang="en-MO" dirty="0"/>
              <a:t>The Academic Vainglorious 1. </a:t>
            </a:r>
          </a:p>
        </p:txBody>
      </p:sp>
      <p:sp>
        <p:nvSpPr>
          <p:cNvPr id="7" name="Content Placeholder 6">
            <a:extLst>
              <a:ext uri="{FF2B5EF4-FFF2-40B4-BE49-F238E27FC236}">
                <a16:creationId xmlns:a16="http://schemas.microsoft.com/office/drawing/2014/main" id="{6DA86A90-10E9-57B7-C606-67BED8AE5C23}"/>
              </a:ext>
            </a:extLst>
          </p:cNvPr>
          <p:cNvSpPr>
            <a:spLocks noGrp="1"/>
          </p:cNvSpPr>
          <p:nvPr>
            <p:ph idx="1"/>
          </p:nvPr>
        </p:nvSpPr>
        <p:spPr>
          <a:xfrm>
            <a:off x="126125" y="1748608"/>
            <a:ext cx="8229600" cy="4525963"/>
          </a:xfrm>
        </p:spPr>
        <p:txBody>
          <a:bodyPr>
            <a:normAutofit/>
          </a:bodyPr>
          <a:lstStyle/>
          <a:p>
            <a:r>
              <a:rPr lang="en-MO" sz="2000" dirty="0"/>
              <a:t>Around 100 publications, SSCI and Edited Books</a:t>
            </a:r>
          </a:p>
          <a:p>
            <a:r>
              <a:rPr lang="en-MO" sz="2000" dirty="0"/>
              <a:t>Recent publications</a:t>
            </a:r>
          </a:p>
          <a:p>
            <a:r>
              <a:rPr lang="en-MO" sz="2000" dirty="0"/>
              <a:t>Journal editing </a:t>
            </a:r>
          </a:p>
          <a:p>
            <a:r>
              <a:rPr lang="en-MO" sz="2000" dirty="0"/>
              <a:t>Invitations and Talks</a:t>
            </a:r>
          </a:p>
        </p:txBody>
      </p:sp>
      <p:sp>
        <p:nvSpPr>
          <p:cNvPr id="9" name="TextBox 8">
            <a:extLst>
              <a:ext uri="{FF2B5EF4-FFF2-40B4-BE49-F238E27FC236}">
                <a16:creationId xmlns:a16="http://schemas.microsoft.com/office/drawing/2014/main" id="{CA1C1115-4253-6344-450A-0AF1E8B82B05}"/>
              </a:ext>
            </a:extLst>
          </p:cNvPr>
          <p:cNvSpPr txBox="1"/>
          <p:nvPr/>
        </p:nvSpPr>
        <p:spPr>
          <a:xfrm>
            <a:off x="543911" y="5106927"/>
            <a:ext cx="7811814" cy="1569660"/>
          </a:xfrm>
          <a:prstGeom prst="rect">
            <a:avLst/>
          </a:prstGeom>
          <a:noFill/>
        </p:spPr>
        <p:txBody>
          <a:bodyPr wrap="square">
            <a:spAutoFit/>
          </a:bodyPr>
          <a:lstStyle/>
          <a:p>
            <a:r>
              <a:rPr lang="en-GB" sz="1200" b="0" i="0" u="none" strike="noStrike" dirty="0">
                <a:solidFill>
                  <a:srgbClr val="333333"/>
                </a:solidFill>
                <a:effectLst/>
                <a:latin typeface="Open Sans" panose="020B0606030504020204" pitchFamily="34" charset="0"/>
              </a:rPr>
              <a:t>For instance, Majid </a:t>
            </a:r>
            <a:r>
              <a:rPr lang="en-GB" sz="1200" b="0" i="0" u="none" strike="noStrike" dirty="0" err="1">
                <a:solidFill>
                  <a:srgbClr val="333333"/>
                </a:solidFill>
                <a:effectLst/>
                <a:latin typeface="Open Sans" panose="020B0606030504020204" pitchFamily="34" charset="0"/>
              </a:rPr>
              <a:t>Khosravinik</a:t>
            </a:r>
            <a:r>
              <a:rPr lang="en-GB" sz="1200" b="0" i="0" u="none" strike="noStrike" dirty="0">
                <a:solidFill>
                  <a:srgbClr val="333333"/>
                </a:solidFill>
                <a:effectLst/>
                <a:latin typeface="Open Sans" panose="020B0606030504020204" pitchFamily="34" charset="0"/>
              </a:rPr>
              <a:t>, Danielle McNamara, Kay O’Halloran, Edward O’Brien, Vijay Bhatia, Lorenza </a:t>
            </a:r>
            <a:r>
              <a:rPr lang="en-GB" sz="1200" b="0" i="0" u="none" strike="noStrike" dirty="0" err="1">
                <a:solidFill>
                  <a:srgbClr val="333333"/>
                </a:solidFill>
                <a:effectLst/>
                <a:latin typeface="Open Sans" panose="020B0606030504020204" pitchFamily="34" charset="0"/>
              </a:rPr>
              <a:t>Mondada</a:t>
            </a:r>
            <a:r>
              <a:rPr lang="en-GB" sz="1200" b="0" i="0" u="none" strike="noStrike" dirty="0">
                <a:solidFill>
                  <a:srgbClr val="333333"/>
                </a:solidFill>
                <a:effectLst/>
                <a:latin typeface="Open Sans" panose="020B0606030504020204" pitchFamily="34" charset="0"/>
              </a:rPr>
              <a:t>, Ruth Page, Johnathan Potter, Monika </a:t>
            </a:r>
            <a:r>
              <a:rPr lang="en-GB" sz="1200" b="0" i="0" u="none" strike="noStrike" dirty="0" err="1">
                <a:solidFill>
                  <a:srgbClr val="333333"/>
                </a:solidFill>
                <a:effectLst/>
                <a:latin typeface="Open Sans" panose="020B0606030504020204" pitchFamily="34" charset="0"/>
              </a:rPr>
              <a:t>Bednarek</a:t>
            </a:r>
            <a:r>
              <a:rPr lang="en-GB" sz="1200" b="0" i="0" u="none" strike="noStrike" dirty="0">
                <a:solidFill>
                  <a:srgbClr val="333333"/>
                </a:solidFill>
                <a:effectLst/>
                <a:latin typeface="Open Sans" panose="020B0606030504020204" pitchFamily="34" charset="0"/>
              </a:rPr>
              <a:t>, Richard Fitzgerald, Helen Caple, Paul Baker, </a:t>
            </a:r>
            <a:r>
              <a:rPr lang="en-GB" sz="1200" b="0" i="0" u="none" strike="noStrike" dirty="0" err="1">
                <a:solidFill>
                  <a:srgbClr val="333333"/>
                </a:solidFill>
                <a:effectLst/>
                <a:latin typeface="Open Sans" panose="020B0606030504020204" pitchFamily="34" charset="0"/>
              </a:rPr>
              <a:t>Panayiota</a:t>
            </a:r>
            <a:r>
              <a:rPr lang="en-GB" sz="1200" b="0" i="0" u="none" strike="noStrike" dirty="0">
                <a:solidFill>
                  <a:srgbClr val="333333"/>
                </a:solidFill>
                <a:effectLst/>
                <a:latin typeface="Open Sans" panose="020B0606030504020204" pitchFamily="34" charset="0"/>
              </a:rPr>
              <a:t> </a:t>
            </a:r>
            <a:r>
              <a:rPr lang="en-GB" sz="1200" b="0" i="0" u="none" strike="noStrike" dirty="0" err="1">
                <a:solidFill>
                  <a:srgbClr val="333333"/>
                </a:solidFill>
                <a:effectLst/>
                <a:latin typeface="Open Sans" panose="020B0606030504020204" pitchFamily="34" charset="0"/>
              </a:rPr>
              <a:t>Kendeou</a:t>
            </a:r>
            <a:r>
              <a:rPr lang="en-GB" sz="1200" b="0" i="0" u="none" strike="noStrike" dirty="0">
                <a:solidFill>
                  <a:srgbClr val="333333"/>
                </a:solidFill>
                <a:effectLst/>
                <a:latin typeface="Open Sans" panose="020B0606030504020204" pitchFamily="34" charset="0"/>
              </a:rPr>
              <a:t>, Max </a:t>
            </a:r>
            <a:r>
              <a:rPr lang="en-GB" sz="1200" b="0" i="0" u="none" strike="noStrike" dirty="0" err="1">
                <a:solidFill>
                  <a:srgbClr val="333333"/>
                </a:solidFill>
                <a:effectLst/>
                <a:latin typeface="Open Sans" panose="020B0606030504020204" pitchFamily="34" charset="0"/>
              </a:rPr>
              <a:t>Louwerse</a:t>
            </a:r>
            <a:r>
              <a:rPr lang="en-GB" sz="1200" b="0" i="0" u="none" strike="noStrike" dirty="0">
                <a:solidFill>
                  <a:srgbClr val="333333"/>
                </a:solidFill>
                <a:effectLst/>
                <a:latin typeface="Open Sans" panose="020B0606030504020204" pitchFamily="34" charset="0"/>
              </a:rPr>
              <a:t>, Simon Goodman, Philip McCarthy, Wyke </a:t>
            </a:r>
            <a:r>
              <a:rPr lang="en-GB" sz="1200" b="0" i="0" u="none" strike="noStrike" dirty="0" err="1">
                <a:solidFill>
                  <a:srgbClr val="333333"/>
                </a:solidFill>
                <a:effectLst/>
                <a:latin typeface="Open Sans" panose="020B0606030504020204" pitchFamily="34" charset="0"/>
              </a:rPr>
              <a:t>Stommel</a:t>
            </a:r>
            <a:r>
              <a:rPr lang="en-GB" sz="1200" b="0" i="0" u="none" strike="noStrike" dirty="0">
                <a:solidFill>
                  <a:srgbClr val="333333"/>
                </a:solidFill>
                <a:effectLst/>
                <a:latin typeface="Open Sans" panose="020B0606030504020204" pitchFamily="34" charset="0"/>
              </a:rPr>
              <a:t>, Alexandra Craven and Tommaso Milani, to name some prominent ones, steadily gained impact in the field. </a:t>
            </a:r>
          </a:p>
          <a:p>
            <a:endParaRPr lang="en-GB" sz="1200" dirty="0">
              <a:solidFill>
                <a:srgbClr val="333333"/>
              </a:solidFill>
              <a:latin typeface="Open Sans" panose="020B0606030504020204" pitchFamily="34" charset="0"/>
            </a:endParaRPr>
          </a:p>
          <a:p>
            <a:r>
              <a:rPr lang="en-GB" sz="1200" b="0" i="0" u="none" strike="noStrike" dirty="0">
                <a:solidFill>
                  <a:srgbClr val="333333"/>
                </a:solidFill>
                <a:effectLst/>
                <a:latin typeface="Open Sans" panose="020B0606030504020204" pitchFamily="34" charset="0"/>
              </a:rPr>
              <a:t>It is safe to state that the rising scholars may reflect a shift of research focus onto </a:t>
            </a:r>
            <a:r>
              <a:rPr lang="en-GB" sz="1200" b="0" i="1" u="none" strike="noStrike" dirty="0">
                <a:solidFill>
                  <a:srgbClr val="333333"/>
                </a:solidFill>
                <a:effectLst/>
                <a:latin typeface="Open Sans" panose="020B0606030504020204" pitchFamily="34" charset="0"/>
              </a:rPr>
              <a:t>multimodal analysis</a:t>
            </a:r>
            <a:r>
              <a:rPr lang="en-GB" sz="1200" b="0" i="0" u="none" strike="noStrike" dirty="0">
                <a:solidFill>
                  <a:srgbClr val="333333"/>
                </a:solidFill>
                <a:effectLst/>
                <a:latin typeface="Open Sans" panose="020B0606030504020204" pitchFamily="34" charset="0"/>
              </a:rPr>
              <a:t>, </a:t>
            </a:r>
            <a:r>
              <a:rPr lang="en-GB" sz="1200" b="0" i="1" u="none" strike="noStrike" dirty="0">
                <a:solidFill>
                  <a:srgbClr val="333333"/>
                </a:solidFill>
                <a:effectLst/>
                <a:latin typeface="Open Sans" panose="020B0606030504020204" pitchFamily="34" charset="0"/>
              </a:rPr>
              <a:t>social media</a:t>
            </a:r>
            <a:r>
              <a:rPr lang="en-GB" sz="1200" b="0" i="0" u="none" strike="noStrike" dirty="0">
                <a:solidFill>
                  <a:srgbClr val="333333"/>
                </a:solidFill>
                <a:effectLst/>
                <a:latin typeface="Open Sans" panose="020B0606030504020204" pitchFamily="34" charset="0"/>
              </a:rPr>
              <a:t>, </a:t>
            </a:r>
            <a:r>
              <a:rPr lang="en-GB" sz="1200" b="0" i="1" u="none" strike="noStrike" dirty="0">
                <a:solidFill>
                  <a:srgbClr val="333333"/>
                </a:solidFill>
                <a:effectLst/>
                <a:latin typeface="Open Sans" panose="020B0606030504020204" pitchFamily="34" charset="0"/>
              </a:rPr>
              <a:t>membership categorization analysis</a:t>
            </a:r>
            <a:r>
              <a:rPr lang="en-GB" sz="1200" b="0" i="0" u="none" strike="noStrike" dirty="0">
                <a:solidFill>
                  <a:srgbClr val="333333"/>
                </a:solidFill>
                <a:effectLst/>
                <a:latin typeface="Open Sans" panose="020B0606030504020204" pitchFamily="34" charset="0"/>
              </a:rPr>
              <a:t>, </a:t>
            </a:r>
            <a:r>
              <a:rPr lang="en-GB" sz="1200" b="0" i="1" u="none" strike="noStrike" dirty="0">
                <a:solidFill>
                  <a:srgbClr val="333333"/>
                </a:solidFill>
                <a:effectLst/>
                <a:latin typeface="Open Sans" panose="020B0606030504020204" pitchFamily="34" charset="0"/>
              </a:rPr>
              <a:t>digital conversation analysis</a:t>
            </a:r>
            <a:r>
              <a:rPr lang="en-GB" sz="1200" b="0" i="0" u="none" strike="noStrike" dirty="0">
                <a:solidFill>
                  <a:srgbClr val="333333"/>
                </a:solidFill>
                <a:effectLst/>
                <a:latin typeface="Open Sans" panose="020B0606030504020204" pitchFamily="34" charset="0"/>
              </a:rPr>
              <a:t> and </a:t>
            </a:r>
            <a:r>
              <a:rPr lang="en-GB" sz="1200" b="0" i="1" u="none" strike="noStrike" dirty="0">
                <a:solidFill>
                  <a:srgbClr val="333333"/>
                </a:solidFill>
                <a:effectLst/>
                <a:latin typeface="Open Sans" panose="020B0606030504020204" pitchFamily="34" charset="0"/>
              </a:rPr>
              <a:t>discursive news values approach</a:t>
            </a:r>
            <a:r>
              <a:rPr lang="en-GB" sz="1200" b="0" i="0" u="none" strike="noStrike" dirty="0">
                <a:solidFill>
                  <a:srgbClr val="333333"/>
                </a:solidFill>
                <a:effectLst/>
                <a:latin typeface="Open Sans" panose="020B0606030504020204" pitchFamily="34" charset="0"/>
              </a:rPr>
              <a:t>, as indicated by the main research areas of those emerging scholars.</a:t>
            </a:r>
            <a:endParaRPr lang="en-MO" sz="1200" dirty="0"/>
          </a:p>
        </p:txBody>
      </p:sp>
      <mc:AlternateContent xmlns:mc="http://schemas.openxmlformats.org/markup-compatibility/2006" xmlns:p14="http://schemas.microsoft.com/office/powerpoint/2010/main">
        <mc:Choice Requires="p14">
          <p:contentPart p14:bwMode="auto" r:id="rId2">
            <p14:nvContentPartPr>
              <p14:cNvPr id="15" name="Ink 14">
                <a:extLst>
                  <a:ext uri="{FF2B5EF4-FFF2-40B4-BE49-F238E27FC236}">
                    <a16:creationId xmlns:a16="http://schemas.microsoft.com/office/drawing/2014/main" id="{3FF69A91-9AA9-B806-B3BD-9A5FC57E8BA4}"/>
                  </a:ext>
                </a:extLst>
              </p14:cNvPr>
              <p14:cNvContentPartPr/>
              <p14:nvPr/>
            </p14:nvContentPartPr>
            <p14:xfrm>
              <a:off x="4572898" y="5263812"/>
              <a:ext cx="1675080" cy="420120"/>
            </p14:xfrm>
          </p:contentPart>
        </mc:Choice>
        <mc:Fallback xmlns="">
          <p:pic>
            <p:nvPicPr>
              <p:cNvPr id="15" name="Ink 14">
                <a:extLst>
                  <a:ext uri="{FF2B5EF4-FFF2-40B4-BE49-F238E27FC236}">
                    <a16:creationId xmlns:a16="http://schemas.microsoft.com/office/drawing/2014/main" id="{3FF69A91-9AA9-B806-B3BD-9A5FC57E8BA4}"/>
                  </a:ext>
                </a:extLst>
              </p:cNvPr>
              <p:cNvPicPr/>
              <p:nvPr/>
            </p:nvPicPr>
            <p:blipFill>
              <a:blip r:embed="rId3"/>
              <a:stretch>
                <a:fillRect/>
              </a:stretch>
            </p:blipFill>
            <p:spPr>
              <a:xfrm>
                <a:off x="4564258" y="5254812"/>
                <a:ext cx="1692720" cy="4377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8" name="Ink 17">
                <a:extLst>
                  <a:ext uri="{FF2B5EF4-FFF2-40B4-BE49-F238E27FC236}">
                    <a16:creationId xmlns:a16="http://schemas.microsoft.com/office/drawing/2014/main" id="{ED4FC971-F878-8558-1FA5-C16A81350995}"/>
                  </a:ext>
                </a:extLst>
              </p14:cNvPr>
              <p14:cNvContentPartPr/>
              <p14:nvPr/>
            </p14:nvContentPartPr>
            <p14:xfrm>
              <a:off x="-402302" y="398772"/>
              <a:ext cx="34200" cy="5760"/>
            </p14:xfrm>
          </p:contentPart>
        </mc:Choice>
        <mc:Fallback xmlns="">
          <p:pic>
            <p:nvPicPr>
              <p:cNvPr id="18" name="Ink 17">
                <a:extLst>
                  <a:ext uri="{FF2B5EF4-FFF2-40B4-BE49-F238E27FC236}">
                    <a16:creationId xmlns:a16="http://schemas.microsoft.com/office/drawing/2014/main" id="{ED4FC971-F878-8558-1FA5-C16A81350995}"/>
                  </a:ext>
                </a:extLst>
              </p:cNvPr>
              <p:cNvPicPr/>
              <p:nvPr/>
            </p:nvPicPr>
            <p:blipFill>
              <a:blip r:embed="rId5"/>
              <a:stretch>
                <a:fillRect/>
              </a:stretch>
            </p:blipFill>
            <p:spPr>
              <a:xfrm>
                <a:off x="-420302" y="381132"/>
                <a:ext cx="69840" cy="41400"/>
              </a:xfrm>
              <a:prstGeom prst="rect">
                <a:avLst/>
              </a:prstGeom>
            </p:spPr>
          </p:pic>
        </mc:Fallback>
      </mc:AlternateContent>
      <p:pic>
        <p:nvPicPr>
          <p:cNvPr id="20" name="Picture 19" descr="Table&#10;&#10;Description automatically generated">
            <a:extLst>
              <a:ext uri="{FF2B5EF4-FFF2-40B4-BE49-F238E27FC236}">
                <a16:creationId xmlns:a16="http://schemas.microsoft.com/office/drawing/2014/main" id="{4E31C641-7516-D29D-908E-6A2812E10E54}"/>
              </a:ext>
            </a:extLst>
          </p:cNvPr>
          <p:cNvPicPr>
            <a:picLocks noChangeAspect="1"/>
          </p:cNvPicPr>
          <p:nvPr/>
        </p:nvPicPr>
        <p:blipFill>
          <a:blip r:embed="rId6"/>
          <a:stretch>
            <a:fillRect/>
          </a:stretch>
        </p:blipFill>
        <p:spPr>
          <a:xfrm>
            <a:off x="3513000" y="2271147"/>
            <a:ext cx="4093779" cy="2670295"/>
          </a:xfrm>
          <a:prstGeom prst="rect">
            <a:avLst/>
          </a:prstGeom>
        </p:spPr>
      </p:pic>
      <mc:AlternateContent xmlns:mc="http://schemas.openxmlformats.org/markup-compatibility/2006" xmlns:p14="http://schemas.microsoft.com/office/powerpoint/2010/main">
        <mc:Choice Requires="p14">
          <p:contentPart p14:bwMode="auto" r:id="rId7">
            <p14:nvContentPartPr>
              <p14:cNvPr id="21" name="Ink 20">
                <a:extLst>
                  <a:ext uri="{FF2B5EF4-FFF2-40B4-BE49-F238E27FC236}">
                    <a16:creationId xmlns:a16="http://schemas.microsoft.com/office/drawing/2014/main" id="{EA33B70B-C3E8-DE9C-965E-F89D356F359E}"/>
                  </a:ext>
                </a:extLst>
              </p14:cNvPr>
              <p14:cNvContentPartPr/>
              <p14:nvPr/>
            </p14:nvContentPartPr>
            <p14:xfrm>
              <a:off x="5861098" y="2495057"/>
              <a:ext cx="2008440" cy="542880"/>
            </p14:xfrm>
          </p:contentPart>
        </mc:Choice>
        <mc:Fallback xmlns="">
          <p:pic>
            <p:nvPicPr>
              <p:cNvPr id="21" name="Ink 20">
                <a:extLst>
                  <a:ext uri="{FF2B5EF4-FFF2-40B4-BE49-F238E27FC236}">
                    <a16:creationId xmlns:a16="http://schemas.microsoft.com/office/drawing/2014/main" id="{EA33B70B-C3E8-DE9C-965E-F89D356F359E}"/>
                  </a:ext>
                </a:extLst>
              </p:cNvPr>
              <p:cNvPicPr/>
              <p:nvPr/>
            </p:nvPicPr>
            <p:blipFill>
              <a:blip r:embed="rId8"/>
              <a:stretch>
                <a:fillRect/>
              </a:stretch>
            </p:blipFill>
            <p:spPr>
              <a:xfrm>
                <a:off x="5843098" y="2477057"/>
                <a:ext cx="2044080" cy="578520"/>
              </a:xfrm>
              <a:prstGeom prst="rect">
                <a:avLst/>
              </a:prstGeom>
            </p:spPr>
          </p:pic>
        </mc:Fallback>
      </mc:AlternateContent>
    </p:spTree>
    <p:extLst>
      <p:ext uri="{BB962C8B-B14F-4D97-AF65-F5344CB8AC3E}">
        <p14:creationId xmlns:p14="http://schemas.microsoft.com/office/powerpoint/2010/main" val="15820047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6039</TotalTime>
  <Words>2084</Words>
  <Application>Microsoft Macintosh PowerPoint</Application>
  <PresentationFormat>On-screen Show (4:3)</PresentationFormat>
  <Paragraphs>172</Paragraphs>
  <Slides>32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TimesNewRomanPS-BoldItalicMT</vt:lpstr>
      <vt:lpstr>Arial</vt:lpstr>
      <vt:lpstr>Calibri</vt:lpstr>
      <vt:lpstr>Open Sans</vt:lpstr>
      <vt:lpstr>Times New Roman</vt:lpstr>
      <vt:lpstr>Office Theme</vt:lpstr>
      <vt:lpstr>ACADEMIC WRITING AND SCHOLARSHIP SSGC8807</vt:lpstr>
      <vt:lpstr>Outline Ooo you made it!    Now some new things about working in a University you might not know. </vt:lpstr>
      <vt:lpstr>PowerPoint Presentation</vt:lpstr>
      <vt:lpstr>Writing as an Academic Career. </vt:lpstr>
      <vt:lpstr>Part 1. </vt:lpstr>
      <vt:lpstr>My Research Life  </vt:lpstr>
      <vt:lpstr>Richard Fitzgerald</vt:lpstr>
      <vt:lpstr>Australia, Brisbane: University of Queensland English, Journalism and Communication</vt:lpstr>
      <vt:lpstr>The Academic Vainglorious 1. </vt:lpstr>
      <vt:lpstr>Journal Editor of DCM 2018-2021</vt:lpstr>
      <vt:lpstr>Recent Publications</vt:lpstr>
      <vt:lpstr>Not Everyone Begins as an Academic – and it’s always good to have a hobby </vt:lpstr>
      <vt:lpstr>You and the Course</vt:lpstr>
      <vt:lpstr>Who are you. 2, and what kinds of research are you interested in.</vt:lpstr>
      <vt:lpstr>Part 2 Why do this? </vt:lpstr>
      <vt:lpstr>PowerPoint Presentation</vt:lpstr>
      <vt:lpstr>PowerPoint Presentation</vt:lpstr>
      <vt:lpstr>[There] exist in different degrees in every writer, and in any one writer the proportions will vary from time to time, according to the atmosphere in which he [sic] is living. </vt:lpstr>
      <vt:lpstr>PowerPoint Presentation</vt:lpstr>
      <vt:lpstr>PowerPoint Presentation</vt:lpstr>
      <vt:lpstr>The Art of Writing </vt:lpstr>
      <vt:lpstr>Why I Write</vt:lpstr>
      <vt:lpstr>Knowing your audience?  Who are you writing (this) for ?   </vt:lpstr>
      <vt:lpstr>The Academic Global Environment. Finding your people, following your people, know your audience. Find your Supervisor and your peers.</vt:lpstr>
      <vt:lpstr>PowerPoint Presentation</vt:lpstr>
      <vt:lpstr>PowerPoint Presentation</vt:lpstr>
      <vt:lpstr>The Topics. </vt:lpstr>
      <vt:lpstr>This is a long journey, keep a perspective</vt:lpstr>
      <vt:lpstr>PowerPoint Presentation</vt:lpstr>
      <vt:lpstr>Contact and Moodle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ACADEMIC WRITING AND SCHOLARSHIP SSGC8807</dc:title>
  <dc:creator>Richard Fitzgerald</dc:creator>
  <cp:lastModifiedBy>Richard Dennis Fitzgerald</cp:lastModifiedBy>
  <cp:revision>28</cp:revision>
  <dcterms:created xsi:type="dcterms:W3CDTF">2020-09-07T01:26:09Z</dcterms:created>
  <dcterms:modified xsi:type="dcterms:W3CDTF">2023-01-09T04:00:13Z</dcterms:modified>
</cp:coreProperties>
</file>

<file path=docProps/thumbnail.jpeg>
</file>